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939"/>
    <a:srgbClr val="5DA9DD"/>
    <a:srgbClr val="4267B2"/>
    <a:srgbClr val="FEF3D4"/>
    <a:srgbClr val="F8E08E"/>
    <a:srgbClr val="E8303B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48" y="-2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ina_Personal:Desktop:Grants%202019:CDD%20RO1:RESUBMISSION:Bergenin%20and%20Rufinamide%20Tox%20Table%2005.16.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ina_Personal:Desktop:Grants%202019:CDD%20RO1:RESUBMISSION:Bergenin%20and%20Rufinamide%20Tox%20Table%2005.16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'Graphical representations_death'!$C$25</c:f>
              <c:strCache>
                <c:ptCount val="1"/>
                <c:pt idx="0">
                  <c:v>Rufinamide treated HIV-infected Macrophages</c:v>
                </c:pt>
              </c:strCache>
            </c:strRef>
          </c:tx>
          <c:spPr>
            <a:ln w="19050"/>
          </c:spPr>
          <c:marker>
            <c:symbol val="x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representations_death'!$C$32:$C$35</c:f>
                <c:numCache>
                  <c:formatCode>General</c:formatCode>
                  <c:ptCount val="4"/>
                  <c:pt idx="0">
                    <c:v>4.9</c:v>
                  </c:pt>
                  <c:pt idx="1">
                    <c:v>6.1</c:v>
                  </c:pt>
                  <c:pt idx="2">
                    <c:v>3.8</c:v>
                  </c:pt>
                  <c:pt idx="3">
                    <c:v>3.9</c:v>
                  </c:pt>
                </c:numCache>
              </c:numRef>
            </c:plus>
            <c:minus>
              <c:numRef>
                <c:f>'Graphical representations_death'!$C$32:$C$35</c:f>
                <c:numCache>
                  <c:formatCode>General</c:formatCode>
                  <c:ptCount val="4"/>
                  <c:pt idx="0">
                    <c:v>4.9</c:v>
                  </c:pt>
                  <c:pt idx="1">
                    <c:v>6.1</c:v>
                  </c:pt>
                  <c:pt idx="2">
                    <c:v>3.8</c:v>
                  </c:pt>
                  <c:pt idx="3">
                    <c:v>3.9</c:v>
                  </c:pt>
                </c:numCache>
              </c:numRef>
            </c:minus>
          </c:errBars>
          <c:val>
            <c:numRef>
              <c:f>'Graphical representations_death'!$C$26:$C$29</c:f>
              <c:numCache>
                <c:formatCode>General</c:formatCode>
                <c:ptCount val="4"/>
                <c:pt idx="0">
                  <c:v>46.18001856</c:v>
                </c:pt>
                <c:pt idx="1">
                  <c:v>17.93903426</c:v>
                </c:pt>
                <c:pt idx="2">
                  <c:v>12.43946731</c:v>
                </c:pt>
                <c:pt idx="3">
                  <c:v>19.52054794999998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'Graphical representations_death'!$D$25</c:f>
              <c:strCache>
                <c:ptCount val="1"/>
                <c:pt idx="0">
                  <c:v>Rufinamide-treated HIV-infected Microglia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representations_death'!$D$32:$D$35</c:f>
                <c:numCache>
                  <c:formatCode>General</c:formatCode>
                  <c:ptCount val="4"/>
                  <c:pt idx="0">
                    <c:v>8.1</c:v>
                  </c:pt>
                  <c:pt idx="1">
                    <c:v>9.4</c:v>
                  </c:pt>
                  <c:pt idx="2">
                    <c:v>3.3</c:v>
                  </c:pt>
                  <c:pt idx="3">
                    <c:v>1.9</c:v>
                  </c:pt>
                </c:numCache>
              </c:numRef>
            </c:plus>
            <c:minus>
              <c:numRef>
                <c:f>'Graphical representations_death'!$D$32:$D$35</c:f>
                <c:numCache>
                  <c:formatCode>General</c:formatCode>
                  <c:ptCount val="4"/>
                  <c:pt idx="0">
                    <c:v>8.1</c:v>
                  </c:pt>
                  <c:pt idx="1">
                    <c:v>9.4</c:v>
                  </c:pt>
                  <c:pt idx="2">
                    <c:v>3.3</c:v>
                  </c:pt>
                  <c:pt idx="3">
                    <c:v>1.9</c:v>
                  </c:pt>
                </c:numCache>
              </c:numRef>
            </c:minus>
          </c:errBars>
          <c:val>
            <c:numRef>
              <c:f>'Graphical representations_death'!$D$26:$D$29</c:f>
              <c:numCache>
                <c:formatCode>General</c:formatCode>
                <c:ptCount val="4"/>
                <c:pt idx="0">
                  <c:v>70.46</c:v>
                </c:pt>
                <c:pt idx="1">
                  <c:v>55.735</c:v>
                </c:pt>
                <c:pt idx="2">
                  <c:v>38.676</c:v>
                </c:pt>
                <c:pt idx="3">
                  <c:v>21.613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'Graphical representations_death'!$E$25</c:f>
              <c:strCache>
                <c:ptCount val="1"/>
                <c:pt idx="0">
                  <c:v>Uninfected Macrophages</c:v>
                </c:pt>
              </c:strCache>
            </c:strRef>
          </c:tx>
          <c:spPr>
            <a:ln w="19050"/>
          </c:spPr>
          <c:marker>
            <c:symbol val="triangle"/>
            <c:size val="7"/>
          </c:marker>
          <c:errBars>
            <c:errDir val="y"/>
            <c:errBarType val="plus"/>
            <c:errValType val="cust"/>
            <c:noEndCap val="0"/>
            <c:plus>
              <c:numRef>
                <c:f>'Graphical representations_death'!$E$32:$E$35</c:f>
                <c:numCache>
                  <c:formatCode>General</c:formatCode>
                  <c:ptCount val="4"/>
                  <c:pt idx="0">
                    <c:v>2.2</c:v>
                  </c:pt>
                  <c:pt idx="1">
                    <c:v>3.9</c:v>
                  </c:pt>
                  <c:pt idx="2">
                    <c:v>4.1</c:v>
                  </c:pt>
                  <c:pt idx="3">
                    <c:v>3.6</c:v>
                  </c:pt>
                </c:numCache>
              </c:numRef>
            </c:plus>
            <c:minus>
              <c:numRef>
                <c:f>'Graphical representations_death'!$E$32:$E$35</c:f>
                <c:numCache>
                  <c:formatCode>General</c:formatCode>
                  <c:ptCount val="4"/>
                  <c:pt idx="0">
                    <c:v>2.2</c:v>
                  </c:pt>
                  <c:pt idx="1">
                    <c:v>3.9</c:v>
                  </c:pt>
                  <c:pt idx="2">
                    <c:v>4.1</c:v>
                  </c:pt>
                  <c:pt idx="3">
                    <c:v>3.6</c:v>
                  </c:pt>
                </c:numCache>
              </c:numRef>
            </c:minus>
          </c:errBars>
          <c:val>
            <c:numRef>
              <c:f>'Graphical representations_death'!$E$26:$E$29</c:f>
              <c:numCache>
                <c:formatCode>General</c:formatCode>
                <c:ptCount val="4"/>
                <c:pt idx="0">
                  <c:v>97.6</c:v>
                </c:pt>
                <c:pt idx="1">
                  <c:v>94.4</c:v>
                </c:pt>
                <c:pt idx="2">
                  <c:v>95.6</c:v>
                </c:pt>
                <c:pt idx="3">
                  <c:v>82.4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'Graphical representations_death'!$F$25</c:f>
              <c:strCache>
                <c:ptCount val="1"/>
                <c:pt idx="0">
                  <c:v>Uninfected Microglia</c:v>
                </c:pt>
              </c:strCache>
            </c:strRef>
          </c:tx>
          <c:spPr>
            <a:ln w="19050"/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representations_death'!$F$32:$F$35</c:f>
                <c:numCache>
                  <c:formatCode>General</c:formatCode>
                  <c:ptCount val="4"/>
                  <c:pt idx="0">
                    <c:v>4.6</c:v>
                  </c:pt>
                  <c:pt idx="1">
                    <c:v>5.1</c:v>
                  </c:pt>
                  <c:pt idx="2">
                    <c:v>3.8</c:v>
                  </c:pt>
                  <c:pt idx="3">
                    <c:v>5.2</c:v>
                  </c:pt>
                </c:numCache>
              </c:numRef>
            </c:plus>
            <c:minus>
              <c:numRef>
                <c:f>'Graphical representations_death'!$F$32:$F$35</c:f>
                <c:numCache>
                  <c:formatCode>General</c:formatCode>
                  <c:ptCount val="4"/>
                  <c:pt idx="0">
                    <c:v>4.6</c:v>
                  </c:pt>
                  <c:pt idx="1">
                    <c:v>5.1</c:v>
                  </c:pt>
                  <c:pt idx="2">
                    <c:v>3.8</c:v>
                  </c:pt>
                  <c:pt idx="3">
                    <c:v>5.2</c:v>
                  </c:pt>
                </c:numCache>
              </c:numRef>
            </c:minus>
          </c:errBars>
          <c:val>
            <c:numRef>
              <c:f>'Graphical representations_death'!$F$26:$F$29</c:f>
              <c:numCache>
                <c:formatCode>General</c:formatCode>
                <c:ptCount val="4"/>
                <c:pt idx="0">
                  <c:v>100.0</c:v>
                </c:pt>
                <c:pt idx="1">
                  <c:v>94.6</c:v>
                </c:pt>
                <c:pt idx="2">
                  <c:v>97.3</c:v>
                </c:pt>
                <c:pt idx="3">
                  <c:v>87.2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628904"/>
        <c:axId val="-2126215496"/>
      </c:lineChart>
      <c:catAx>
        <c:axId val="-21326289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26215496"/>
        <c:crosses val="autoZero"/>
        <c:auto val="1"/>
        <c:lblAlgn val="ctr"/>
        <c:lblOffset val="100"/>
        <c:noMultiLvlLbl val="0"/>
      </c:catAx>
      <c:valAx>
        <c:axId val="-2126215496"/>
        <c:scaling>
          <c:orientation val="minMax"/>
          <c:max val="10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2628904"/>
        <c:crosses val="autoZero"/>
        <c:crossBetween val="between"/>
        <c:majorUnit val="25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'Graphical representations_death'!$G$25</c:f>
              <c:strCache>
                <c:ptCount val="1"/>
                <c:pt idx="0">
                  <c:v>Bergenin treated HIV-infected Macrophages</c:v>
                </c:pt>
              </c:strCache>
            </c:strRef>
          </c:tx>
          <c:spPr>
            <a:ln w="19050"/>
          </c:spPr>
          <c:marker>
            <c:symbol val="star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representations_death'!$G$32:$G$35</c:f>
                <c:numCache>
                  <c:formatCode>General</c:formatCode>
                  <c:ptCount val="4"/>
                  <c:pt idx="0">
                    <c:v>8.3</c:v>
                  </c:pt>
                  <c:pt idx="1">
                    <c:v>6.3</c:v>
                  </c:pt>
                  <c:pt idx="2">
                    <c:v>4.9</c:v>
                  </c:pt>
                  <c:pt idx="3">
                    <c:v>3.7</c:v>
                  </c:pt>
                </c:numCache>
              </c:numRef>
            </c:plus>
            <c:minus>
              <c:numRef>
                <c:f>'Graphical representations_death'!$G$32:$G$35</c:f>
                <c:numCache>
                  <c:formatCode>General</c:formatCode>
                  <c:ptCount val="4"/>
                  <c:pt idx="0">
                    <c:v>8.3</c:v>
                  </c:pt>
                  <c:pt idx="1">
                    <c:v>6.3</c:v>
                  </c:pt>
                  <c:pt idx="2">
                    <c:v>4.9</c:v>
                  </c:pt>
                  <c:pt idx="3">
                    <c:v>3.7</c:v>
                  </c:pt>
                </c:numCache>
              </c:numRef>
            </c:minus>
          </c:errBars>
          <c:val>
            <c:numRef>
              <c:f>'Graphical representations_death'!$G$26:$G$29</c:f>
              <c:numCache>
                <c:formatCode>General</c:formatCode>
                <c:ptCount val="4"/>
                <c:pt idx="0">
                  <c:v>75.8496</c:v>
                </c:pt>
                <c:pt idx="1">
                  <c:v>35.79828</c:v>
                </c:pt>
                <c:pt idx="2">
                  <c:v>15.28114664</c:v>
                </c:pt>
                <c:pt idx="3">
                  <c:v>9.93349067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'Graphical representations_death'!$H$25</c:f>
              <c:strCache>
                <c:ptCount val="1"/>
                <c:pt idx="0">
                  <c:v>Bergenin-treated HIV-infected Microglia</c:v>
                </c:pt>
              </c:strCache>
            </c:strRef>
          </c:tx>
          <c:spPr>
            <a:ln w="19050"/>
          </c:spPr>
          <c:marker>
            <c:symbol val="circl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representations_death'!$H$32:$H$35</c:f>
                <c:numCache>
                  <c:formatCode>General</c:formatCode>
                  <c:ptCount val="4"/>
                  <c:pt idx="0">
                    <c:v>7.7</c:v>
                  </c:pt>
                  <c:pt idx="1">
                    <c:v>5.7</c:v>
                  </c:pt>
                  <c:pt idx="2">
                    <c:v>5.3</c:v>
                  </c:pt>
                  <c:pt idx="3">
                    <c:v>2.7</c:v>
                  </c:pt>
                </c:numCache>
              </c:numRef>
            </c:plus>
            <c:minus>
              <c:numRef>
                <c:f>'Graphical representations_death'!$H$32:$H$35</c:f>
                <c:numCache>
                  <c:formatCode>General</c:formatCode>
                  <c:ptCount val="4"/>
                  <c:pt idx="0">
                    <c:v>7.7</c:v>
                  </c:pt>
                  <c:pt idx="1">
                    <c:v>5.7</c:v>
                  </c:pt>
                  <c:pt idx="2">
                    <c:v>5.3</c:v>
                  </c:pt>
                  <c:pt idx="3">
                    <c:v>2.7</c:v>
                  </c:pt>
                </c:numCache>
              </c:numRef>
            </c:minus>
          </c:errBars>
          <c:val>
            <c:numRef>
              <c:f>'Graphical representations_death'!$H$26:$H$29</c:f>
              <c:numCache>
                <c:formatCode>General</c:formatCode>
                <c:ptCount val="4"/>
                <c:pt idx="0">
                  <c:v>63.66</c:v>
                </c:pt>
                <c:pt idx="1">
                  <c:v>27.86</c:v>
                </c:pt>
                <c:pt idx="2">
                  <c:v>20.67</c:v>
                </c:pt>
                <c:pt idx="3">
                  <c:v>12.63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'Graphical representations_death'!$I$25</c:f>
              <c:strCache>
                <c:ptCount val="1"/>
                <c:pt idx="0">
                  <c:v>Uninfected Macrophages</c:v>
                </c:pt>
              </c:strCache>
            </c:strRef>
          </c:tx>
          <c:spPr>
            <a:ln w="19050"/>
          </c:spPr>
          <c:errBars>
            <c:errDir val="y"/>
            <c:errBarType val="both"/>
            <c:errValType val="cust"/>
            <c:noEndCap val="0"/>
            <c:plus>
              <c:numRef>
                <c:f>'Graphical representations_death'!$E$32:$E$35</c:f>
                <c:numCache>
                  <c:formatCode>General</c:formatCode>
                  <c:ptCount val="4"/>
                  <c:pt idx="0">
                    <c:v>2.2</c:v>
                  </c:pt>
                  <c:pt idx="1">
                    <c:v>3.9</c:v>
                  </c:pt>
                  <c:pt idx="2">
                    <c:v>4.1</c:v>
                  </c:pt>
                  <c:pt idx="3">
                    <c:v>3.6</c:v>
                  </c:pt>
                </c:numCache>
              </c:numRef>
            </c:plus>
            <c:minus>
              <c:numRef>
                <c:f>'Graphical representations_death'!$E$32:$E$35</c:f>
                <c:numCache>
                  <c:formatCode>General</c:formatCode>
                  <c:ptCount val="4"/>
                  <c:pt idx="0">
                    <c:v>2.2</c:v>
                  </c:pt>
                  <c:pt idx="1">
                    <c:v>3.9</c:v>
                  </c:pt>
                  <c:pt idx="2">
                    <c:v>4.1</c:v>
                  </c:pt>
                  <c:pt idx="3">
                    <c:v>3.6</c:v>
                  </c:pt>
                </c:numCache>
              </c:numRef>
            </c:minus>
          </c:errBars>
          <c:val>
            <c:numRef>
              <c:f>'Graphical representations_death'!$I$26:$I$29</c:f>
              <c:numCache>
                <c:formatCode>General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97.7</c:v>
                </c:pt>
                <c:pt idx="3">
                  <c:v>98.9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'Graphical representations_death'!$J$25</c:f>
              <c:strCache>
                <c:ptCount val="1"/>
                <c:pt idx="0">
                  <c:v>Uninfected Microglia</c:v>
                </c:pt>
              </c:strCache>
            </c:strRef>
          </c:tx>
          <c:spPr>
            <a:ln w="19050"/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'Graphical representations_death'!$D$32:$D$35</c:f>
                <c:numCache>
                  <c:formatCode>General</c:formatCode>
                  <c:ptCount val="4"/>
                  <c:pt idx="0">
                    <c:v>8.1</c:v>
                  </c:pt>
                  <c:pt idx="1">
                    <c:v>9.4</c:v>
                  </c:pt>
                  <c:pt idx="2">
                    <c:v>3.3</c:v>
                  </c:pt>
                  <c:pt idx="3">
                    <c:v>1.9</c:v>
                  </c:pt>
                </c:numCache>
              </c:numRef>
            </c:plus>
            <c:minus>
              <c:numRef>
                <c:f>'Graphical representations_death'!$D$32:$D$35</c:f>
                <c:numCache>
                  <c:formatCode>General</c:formatCode>
                  <c:ptCount val="4"/>
                  <c:pt idx="0">
                    <c:v>8.1</c:v>
                  </c:pt>
                  <c:pt idx="1">
                    <c:v>9.4</c:v>
                  </c:pt>
                  <c:pt idx="2">
                    <c:v>3.3</c:v>
                  </c:pt>
                  <c:pt idx="3">
                    <c:v>1.9</c:v>
                  </c:pt>
                </c:numCache>
              </c:numRef>
            </c:minus>
          </c:errBars>
          <c:val>
            <c:numRef>
              <c:f>'Graphical representations_death'!$J$26:$J$29</c:f>
              <c:numCache>
                <c:formatCode>General</c:formatCode>
                <c:ptCount val="4"/>
                <c:pt idx="0">
                  <c:v>95.9</c:v>
                </c:pt>
                <c:pt idx="1">
                  <c:v>98.1</c:v>
                </c:pt>
                <c:pt idx="2">
                  <c:v>96.8</c:v>
                </c:pt>
                <c:pt idx="3">
                  <c:v>92.8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009896"/>
        <c:axId val="-2082166856"/>
      </c:lineChart>
      <c:catAx>
        <c:axId val="-21260098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082166856"/>
        <c:crosses val="autoZero"/>
        <c:auto val="1"/>
        <c:lblAlgn val="ctr"/>
        <c:lblOffset val="100"/>
        <c:noMultiLvlLbl val="0"/>
      </c:catAx>
      <c:valAx>
        <c:axId val="-2082166856"/>
        <c:scaling>
          <c:orientation val="minMax"/>
          <c:max val="10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26009896"/>
        <c:crosses val="autoZero"/>
        <c:crossBetween val="between"/>
        <c:majorUnit val="25.0"/>
      </c:valAx>
    </c:plotArea>
    <c:plotVisOnly val="1"/>
    <c:dispBlanksAs val="gap"/>
    <c:showDLblsOverMax val="0"/>
  </c:chart>
  <c:spPr>
    <a:ln w="19050"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7/23/19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46039"/>
            <a:ext cx="106910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First Line </a:t>
            </a:r>
            <a:r>
              <a:rPr lang="en-US" sz="2800" dirty="0" smtClean="0"/>
              <a:t>Screen in 96 well plates seeded with primary human macrophages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6209" y="1576410"/>
            <a:ext cx="1959642" cy="2976138"/>
            <a:chOff x="3551424" y="1932010"/>
            <a:chExt cx="1469731" cy="2976138"/>
          </a:xfrm>
        </p:grpSpPr>
        <p:sp>
          <p:nvSpPr>
            <p:cNvPr id="9" name="TextBox 8"/>
            <p:cNvSpPr txBox="1"/>
            <p:nvPr/>
          </p:nvSpPr>
          <p:spPr>
            <a:xfrm>
              <a:off x="3653690" y="1932010"/>
              <a:ext cx="12271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eGFP </a:t>
              </a:r>
              <a:r>
                <a:rPr lang="en-US" dirty="0"/>
                <a:t>Env </a:t>
              </a:r>
            </a:p>
            <a:p>
              <a:pPr algn="ctr"/>
              <a:r>
                <a:rPr lang="en-US" dirty="0"/>
                <a:t>negative vector</a:t>
              </a:r>
            </a:p>
            <a:p>
              <a:pPr algn="ctr"/>
              <a:r>
                <a:rPr lang="en-US" dirty="0"/>
                <a:t>+ Vpx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1424" y="3328947"/>
              <a:ext cx="146973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Degrades SAMHD1</a:t>
              </a:r>
            </a:p>
            <a:p>
              <a:pPr algn="ctr"/>
              <a:endParaRPr lang="en-US" dirty="0"/>
            </a:p>
            <a:p>
              <a:pPr algn="ctr"/>
              <a:endParaRPr lang="en-US" sz="800" dirty="0"/>
            </a:p>
            <a:p>
              <a:pPr algn="ctr"/>
              <a:r>
                <a:rPr lang="en-US" dirty="0"/>
                <a:t>dNTP levels rise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259681" y="2906609"/>
              <a:ext cx="2" cy="4843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238921" y="3699618"/>
              <a:ext cx="1522" cy="4018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256641" y="4506314"/>
              <a:ext cx="1522" cy="4018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>
            <a:off x="485834" y="4579344"/>
            <a:ext cx="3074796" cy="1421407"/>
          </a:xfrm>
          <a:custGeom>
            <a:avLst/>
            <a:gdLst>
              <a:gd name="connsiteX0" fmla="*/ 1730222 w 3175085"/>
              <a:gd name="connsiteY0" fmla="*/ 745657 h 2271922"/>
              <a:gd name="connsiteX1" fmla="*/ 1730222 w 3175085"/>
              <a:gd name="connsiteY1" fmla="*/ 745657 h 2271922"/>
              <a:gd name="connsiteX2" fmla="*/ 2173003 w 3175085"/>
              <a:gd name="connsiteY2" fmla="*/ 768959 h 2271922"/>
              <a:gd name="connsiteX3" fmla="*/ 2662392 w 3175085"/>
              <a:gd name="connsiteY3" fmla="*/ 757308 h 2271922"/>
              <a:gd name="connsiteX4" fmla="*/ 2755609 w 3175085"/>
              <a:gd name="connsiteY4" fmla="*/ 710704 h 2271922"/>
              <a:gd name="connsiteX5" fmla="*/ 2837174 w 3175085"/>
              <a:gd name="connsiteY5" fmla="*/ 757308 h 2271922"/>
              <a:gd name="connsiteX6" fmla="*/ 2907086 w 3175085"/>
              <a:gd name="connsiteY6" fmla="*/ 862166 h 2271922"/>
              <a:gd name="connsiteX7" fmla="*/ 2953695 w 3175085"/>
              <a:gd name="connsiteY7" fmla="*/ 967024 h 2271922"/>
              <a:gd name="connsiteX8" fmla="*/ 2976999 w 3175085"/>
              <a:gd name="connsiteY8" fmla="*/ 1071882 h 2271922"/>
              <a:gd name="connsiteX9" fmla="*/ 2953695 w 3175085"/>
              <a:gd name="connsiteY9" fmla="*/ 1188390 h 2271922"/>
              <a:gd name="connsiteX10" fmla="*/ 2883782 w 3175085"/>
              <a:gd name="connsiteY10" fmla="*/ 1234994 h 2271922"/>
              <a:gd name="connsiteX11" fmla="*/ 2825522 w 3175085"/>
              <a:gd name="connsiteY11" fmla="*/ 1293248 h 2271922"/>
              <a:gd name="connsiteX12" fmla="*/ 2778913 w 3175085"/>
              <a:gd name="connsiteY12" fmla="*/ 1328201 h 2271922"/>
              <a:gd name="connsiteX13" fmla="*/ 2720652 w 3175085"/>
              <a:gd name="connsiteY13" fmla="*/ 1386455 h 2271922"/>
              <a:gd name="connsiteX14" fmla="*/ 2743957 w 3175085"/>
              <a:gd name="connsiteY14" fmla="*/ 1444710 h 2271922"/>
              <a:gd name="connsiteX15" fmla="*/ 2813869 w 3175085"/>
              <a:gd name="connsiteY15" fmla="*/ 1456361 h 2271922"/>
              <a:gd name="connsiteX16" fmla="*/ 2848826 w 3175085"/>
              <a:gd name="connsiteY16" fmla="*/ 1468011 h 2271922"/>
              <a:gd name="connsiteX17" fmla="*/ 2930391 w 3175085"/>
              <a:gd name="connsiteY17" fmla="*/ 1479662 h 2271922"/>
              <a:gd name="connsiteX18" fmla="*/ 2988651 w 3175085"/>
              <a:gd name="connsiteY18" fmla="*/ 1514615 h 2271922"/>
              <a:gd name="connsiteX19" fmla="*/ 3093520 w 3175085"/>
              <a:gd name="connsiteY19" fmla="*/ 1642775 h 2271922"/>
              <a:gd name="connsiteX20" fmla="*/ 3116825 w 3175085"/>
              <a:gd name="connsiteY20" fmla="*/ 1701029 h 2271922"/>
              <a:gd name="connsiteX21" fmla="*/ 3151781 w 3175085"/>
              <a:gd name="connsiteY21" fmla="*/ 1770934 h 2271922"/>
              <a:gd name="connsiteX22" fmla="*/ 3175085 w 3175085"/>
              <a:gd name="connsiteY22" fmla="*/ 1840840 h 2271922"/>
              <a:gd name="connsiteX23" fmla="*/ 2347785 w 3175085"/>
              <a:gd name="connsiteY23" fmla="*/ 1864141 h 2271922"/>
              <a:gd name="connsiteX24" fmla="*/ 2277872 w 3175085"/>
              <a:gd name="connsiteY24" fmla="*/ 1887443 h 2271922"/>
              <a:gd name="connsiteX25" fmla="*/ 2242916 w 3175085"/>
              <a:gd name="connsiteY25" fmla="*/ 1910745 h 2271922"/>
              <a:gd name="connsiteX26" fmla="*/ 2196307 w 3175085"/>
              <a:gd name="connsiteY26" fmla="*/ 1945698 h 2271922"/>
              <a:gd name="connsiteX27" fmla="*/ 2149699 w 3175085"/>
              <a:gd name="connsiteY27" fmla="*/ 1968999 h 2271922"/>
              <a:gd name="connsiteX28" fmla="*/ 2009873 w 3175085"/>
              <a:gd name="connsiteY28" fmla="*/ 2085508 h 2271922"/>
              <a:gd name="connsiteX29" fmla="*/ 1951613 w 3175085"/>
              <a:gd name="connsiteY29" fmla="*/ 2132112 h 2271922"/>
              <a:gd name="connsiteX30" fmla="*/ 1881700 w 3175085"/>
              <a:gd name="connsiteY30" fmla="*/ 2202017 h 2271922"/>
              <a:gd name="connsiteX31" fmla="*/ 1835091 w 3175085"/>
              <a:gd name="connsiteY31" fmla="*/ 2271922 h 2271922"/>
              <a:gd name="connsiteX32" fmla="*/ 1555441 w 3175085"/>
              <a:gd name="connsiteY32" fmla="*/ 2260271 h 2271922"/>
              <a:gd name="connsiteX33" fmla="*/ 1380659 w 3175085"/>
              <a:gd name="connsiteY33" fmla="*/ 2202017 h 2271922"/>
              <a:gd name="connsiteX34" fmla="*/ 1322398 w 3175085"/>
              <a:gd name="connsiteY34" fmla="*/ 2178715 h 2271922"/>
              <a:gd name="connsiteX35" fmla="*/ 1240833 w 3175085"/>
              <a:gd name="connsiteY35" fmla="*/ 2132112 h 2271922"/>
              <a:gd name="connsiteX36" fmla="*/ 1229181 w 3175085"/>
              <a:gd name="connsiteY36" fmla="*/ 2097159 h 2271922"/>
              <a:gd name="connsiteX37" fmla="*/ 1229181 w 3175085"/>
              <a:gd name="connsiteY37" fmla="*/ 1945698 h 2271922"/>
              <a:gd name="connsiteX38" fmla="*/ 1264138 w 3175085"/>
              <a:gd name="connsiteY38" fmla="*/ 1910745 h 2271922"/>
              <a:gd name="connsiteX39" fmla="*/ 1310746 w 3175085"/>
              <a:gd name="connsiteY39" fmla="*/ 1840840 h 2271922"/>
              <a:gd name="connsiteX40" fmla="*/ 1322398 w 3175085"/>
              <a:gd name="connsiteY40" fmla="*/ 1805887 h 2271922"/>
              <a:gd name="connsiteX41" fmla="*/ 1310746 w 3175085"/>
              <a:gd name="connsiteY41" fmla="*/ 1759284 h 2271922"/>
              <a:gd name="connsiteX42" fmla="*/ 1135964 w 3175085"/>
              <a:gd name="connsiteY42" fmla="*/ 1712680 h 2271922"/>
              <a:gd name="connsiteX43" fmla="*/ 798053 w 3175085"/>
              <a:gd name="connsiteY43" fmla="*/ 1666076 h 2271922"/>
              <a:gd name="connsiteX44" fmla="*/ 506750 w 3175085"/>
              <a:gd name="connsiteY44" fmla="*/ 1619473 h 2271922"/>
              <a:gd name="connsiteX45" fmla="*/ 273708 w 3175085"/>
              <a:gd name="connsiteY45" fmla="*/ 1549568 h 2271922"/>
              <a:gd name="connsiteX46" fmla="*/ 122230 w 3175085"/>
              <a:gd name="connsiteY46" fmla="*/ 1409757 h 2271922"/>
              <a:gd name="connsiteX47" fmla="*/ 17361 w 3175085"/>
              <a:gd name="connsiteY47" fmla="*/ 1234994 h 2271922"/>
              <a:gd name="connsiteX48" fmla="*/ 17361 w 3175085"/>
              <a:gd name="connsiteY48" fmla="*/ 1071882 h 2271922"/>
              <a:gd name="connsiteX49" fmla="*/ 75622 w 3175085"/>
              <a:gd name="connsiteY49" fmla="*/ 1048580 h 2271922"/>
              <a:gd name="connsiteX50" fmla="*/ 285360 w 3175085"/>
              <a:gd name="connsiteY50" fmla="*/ 1025278 h 2271922"/>
              <a:gd name="connsiteX51" fmla="*/ 879618 w 3175085"/>
              <a:gd name="connsiteY51" fmla="*/ 990325 h 2271922"/>
              <a:gd name="connsiteX52" fmla="*/ 809705 w 3175085"/>
              <a:gd name="connsiteY52" fmla="*/ 734006 h 2271922"/>
              <a:gd name="connsiteX53" fmla="*/ 669880 w 3175085"/>
              <a:gd name="connsiteY53" fmla="*/ 617497 h 2271922"/>
              <a:gd name="connsiteX54" fmla="*/ 378577 w 3175085"/>
              <a:gd name="connsiteY54" fmla="*/ 477687 h 2271922"/>
              <a:gd name="connsiteX55" fmla="*/ 238751 w 3175085"/>
              <a:gd name="connsiteY55" fmla="*/ 407781 h 2271922"/>
              <a:gd name="connsiteX56" fmla="*/ 180491 w 3175085"/>
              <a:gd name="connsiteY56" fmla="*/ 372829 h 2271922"/>
              <a:gd name="connsiteX57" fmla="*/ 133882 w 3175085"/>
              <a:gd name="connsiteY57" fmla="*/ 326225 h 2271922"/>
              <a:gd name="connsiteX58" fmla="*/ 122230 w 3175085"/>
              <a:gd name="connsiteY58" fmla="*/ 291272 h 2271922"/>
              <a:gd name="connsiteX59" fmla="*/ 215447 w 3175085"/>
              <a:gd name="connsiteY59" fmla="*/ 256320 h 2271922"/>
              <a:gd name="connsiteX60" fmla="*/ 378577 w 3175085"/>
              <a:gd name="connsiteY60" fmla="*/ 209716 h 2271922"/>
              <a:gd name="connsiteX61" fmla="*/ 902922 w 3175085"/>
              <a:gd name="connsiteY61" fmla="*/ 221367 h 2271922"/>
              <a:gd name="connsiteX62" fmla="*/ 1112660 w 3175085"/>
              <a:gd name="connsiteY62" fmla="*/ 291272 h 2271922"/>
              <a:gd name="connsiteX63" fmla="*/ 1182573 w 3175085"/>
              <a:gd name="connsiteY63" fmla="*/ 349527 h 2271922"/>
              <a:gd name="connsiteX64" fmla="*/ 1217529 w 3175085"/>
              <a:gd name="connsiteY64" fmla="*/ 372829 h 2271922"/>
              <a:gd name="connsiteX65" fmla="*/ 1299094 w 3175085"/>
              <a:gd name="connsiteY65" fmla="*/ 139811 h 2271922"/>
              <a:gd name="connsiteX66" fmla="*/ 1345703 w 3175085"/>
              <a:gd name="connsiteY66" fmla="*/ 46604 h 2271922"/>
              <a:gd name="connsiteX67" fmla="*/ 1403963 w 3175085"/>
              <a:gd name="connsiteY67" fmla="*/ 0 h 2271922"/>
              <a:gd name="connsiteX68" fmla="*/ 1462224 w 3175085"/>
              <a:gd name="connsiteY68" fmla="*/ 209716 h 2271922"/>
              <a:gd name="connsiteX69" fmla="*/ 1567093 w 3175085"/>
              <a:gd name="connsiteY69" fmla="*/ 361178 h 2271922"/>
              <a:gd name="connsiteX70" fmla="*/ 1590397 w 3175085"/>
              <a:gd name="connsiteY70" fmla="*/ 396130 h 2271922"/>
              <a:gd name="connsiteX71" fmla="*/ 1625353 w 3175085"/>
              <a:gd name="connsiteY71" fmla="*/ 419432 h 2271922"/>
              <a:gd name="connsiteX72" fmla="*/ 1648658 w 3175085"/>
              <a:gd name="connsiteY72" fmla="*/ 442734 h 2271922"/>
              <a:gd name="connsiteX73" fmla="*/ 1532136 w 3175085"/>
              <a:gd name="connsiteY73" fmla="*/ 454385 h 2271922"/>
              <a:gd name="connsiteX74" fmla="*/ 1240833 w 3175085"/>
              <a:gd name="connsiteY74" fmla="*/ 570894 h 2271922"/>
              <a:gd name="connsiteX75" fmla="*/ 1194225 w 3175085"/>
              <a:gd name="connsiteY75" fmla="*/ 605846 h 2271922"/>
              <a:gd name="connsiteX76" fmla="*/ 1182573 w 3175085"/>
              <a:gd name="connsiteY76" fmla="*/ 640799 h 2271922"/>
              <a:gd name="connsiteX77" fmla="*/ 1229181 w 3175085"/>
              <a:gd name="connsiteY77" fmla="*/ 734006 h 2271922"/>
              <a:gd name="connsiteX78" fmla="*/ 1322398 w 3175085"/>
              <a:gd name="connsiteY78" fmla="*/ 757308 h 2271922"/>
              <a:gd name="connsiteX79" fmla="*/ 1392311 w 3175085"/>
              <a:gd name="connsiteY79" fmla="*/ 768959 h 2271922"/>
              <a:gd name="connsiteX80" fmla="*/ 1450572 w 3175085"/>
              <a:gd name="connsiteY80" fmla="*/ 780609 h 2271922"/>
              <a:gd name="connsiteX81" fmla="*/ 1625353 w 3175085"/>
              <a:gd name="connsiteY81" fmla="*/ 768959 h 2271922"/>
              <a:gd name="connsiteX82" fmla="*/ 1648658 w 3175085"/>
              <a:gd name="connsiteY82" fmla="*/ 745657 h 2271922"/>
              <a:gd name="connsiteX83" fmla="*/ 1730222 w 3175085"/>
              <a:gd name="connsiteY83" fmla="*/ 768959 h 2271922"/>
              <a:gd name="connsiteX84" fmla="*/ 1753527 w 3175085"/>
              <a:gd name="connsiteY84" fmla="*/ 745657 h 2271922"/>
              <a:gd name="connsiteX85" fmla="*/ 1788483 w 3175085"/>
              <a:gd name="connsiteY85" fmla="*/ 722355 h 2271922"/>
              <a:gd name="connsiteX86" fmla="*/ 1788483 w 3175085"/>
              <a:gd name="connsiteY86" fmla="*/ 722355 h 22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175085" h="2271922">
                <a:moveTo>
                  <a:pt x="1730222" y="745657"/>
                </a:moveTo>
                <a:lnTo>
                  <a:pt x="1730222" y="745657"/>
                </a:lnTo>
                <a:cubicBezTo>
                  <a:pt x="1877816" y="753424"/>
                  <a:pt x="2025217" y="767112"/>
                  <a:pt x="2173003" y="768959"/>
                </a:cubicBezTo>
                <a:cubicBezTo>
                  <a:pt x="2336166" y="770998"/>
                  <a:pt x="2500026" y="773543"/>
                  <a:pt x="2662392" y="757308"/>
                </a:cubicBezTo>
                <a:cubicBezTo>
                  <a:pt x="2696959" y="753852"/>
                  <a:pt x="2755609" y="710704"/>
                  <a:pt x="2755609" y="710704"/>
                </a:cubicBezTo>
                <a:cubicBezTo>
                  <a:pt x="2782797" y="726239"/>
                  <a:pt x="2815031" y="735167"/>
                  <a:pt x="2837174" y="757308"/>
                </a:cubicBezTo>
                <a:cubicBezTo>
                  <a:pt x="2866880" y="787011"/>
                  <a:pt x="2907086" y="862166"/>
                  <a:pt x="2907086" y="862166"/>
                </a:cubicBezTo>
                <a:cubicBezTo>
                  <a:pt x="2934415" y="971462"/>
                  <a:pt x="2896099" y="837445"/>
                  <a:pt x="2953695" y="967024"/>
                </a:cubicBezTo>
                <a:cubicBezTo>
                  <a:pt x="2959679" y="980487"/>
                  <a:pt x="2975156" y="1062669"/>
                  <a:pt x="2976999" y="1071882"/>
                </a:cubicBezTo>
                <a:cubicBezTo>
                  <a:pt x="2969231" y="1110718"/>
                  <a:pt x="2973346" y="1154004"/>
                  <a:pt x="2953695" y="1188390"/>
                </a:cubicBezTo>
                <a:cubicBezTo>
                  <a:pt x="2939798" y="1212707"/>
                  <a:pt x="2905459" y="1217260"/>
                  <a:pt x="2883782" y="1234994"/>
                </a:cubicBezTo>
                <a:cubicBezTo>
                  <a:pt x="2862526" y="1252383"/>
                  <a:pt x="2846049" y="1275004"/>
                  <a:pt x="2825522" y="1293248"/>
                </a:cubicBezTo>
                <a:cubicBezTo>
                  <a:pt x="2811007" y="1306149"/>
                  <a:pt x="2793428" y="1315300"/>
                  <a:pt x="2778913" y="1328201"/>
                </a:cubicBezTo>
                <a:cubicBezTo>
                  <a:pt x="2758386" y="1346445"/>
                  <a:pt x="2720652" y="1386455"/>
                  <a:pt x="2720652" y="1386455"/>
                </a:cubicBezTo>
                <a:cubicBezTo>
                  <a:pt x="2728420" y="1405873"/>
                  <a:pt x="2727225" y="1432162"/>
                  <a:pt x="2743957" y="1444710"/>
                </a:cubicBezTo>
                <a:cubicBezTo>
                  <a:pt x="2762858" y="1458884"/>
                  <a:pt x="2790806" y="1451237"/>
                  <a:pt x="2813869" y="1456361"/>
                </a:cubicBezTo>
                <a:cubicBezTo>
                  <a:pt x="2825859" y="1459025"/>
                  <a:pt x="2836782" y="1465603"/>
                  <a:pt x="2848826" y="1468011"/>
                </a:cubicBezTo>
                <a:cubicBezTo>
                  <a:pt x="2875757" y="1473396"/>
                  <a:pt x="2903203" y="1475778"/>
                  <a:pt x="2930391" y="1479662"/>
                </a:cubicBezTo>
                <a:cubicBezTo>
                  <a:pt x="2949811" y="1491313"/>
                  <a:pt x="2970774" y="1500712"/>
                  <a:pt x="2988651" y="1514615"/>
                </a:cubicBezTo>
                <a:cubicBezTo>
                  <a:pt x="3026545" y="1544085"/>
                  <a:pt x="3071667" y="1605318"/>
                  <a:pt x="3093520" y="1642775"/>
                </a:cubicBezTo>
                <a:cubicBezTo>
                  <a:pt x="3104059" y="1660840"/>
                  <a:pt x="3108170" y="1681990"/>
                  <a:pt x="3116825" y="1701029"/>
                </a:cubicBezTo>
                <a:cubicBezTo>
                  <a:pt x="3127607" y="1724746"/>
                  <a:pt x="3141760" y="1746886"/>
                  <a:pt x="3151781" y="1770934"/>
                </a:cubicBezTo>
                <a:cubicBezTo>
                  <a:pt x="3161229" y="1793607"/>
                  <a:pt x="3175085" y="1840840"/>
                  <a:pt x="3175085" y="1840840"/>
                </a:cubicBezTo>
                <a:cubicBezTo>
                  <a:pt x="2824149" y="1890969"/>
                  <a:pt x="3331538" y="1821985"/>
                  <a:pt x="2347785" y="1864141"/>
                </a:cubicBezTo>
                <a:cubicBezTo>
                  <a:pt x="2323243" y="1865193"/>
                  <a:pt x="2301176" y="1879676"/>
                  <a:pt x="2277872" y="1887443"/>
                </a:cubicBezTo>
                <a:cubicBezTo>
                  <a:pt x="2266220" y="1895210"/>
                  <a:pt x="2254312" y="1902606"/>
                  <a:pt x="2242916" y="1910745"/>
                </a:cubicBezTo>
                <a:cubicBezTo>
                  <a:pt x="2227113" y="1922032"/>
                  <a:pt x="2212775" y="1935406"/>
                  <a:pt x="2196307" y="1945698"/>
                </a:cubicBezTo>
                <a:cubicBezTo>
                  <a:pt x="2181577" y="1954903"/>
                  <a:pt x="2163980" y="1959113"/>
                  <a:pt x="2149699" y="1968999"/>
                </a:cubicBezTo>
                <a:cubicBezTo>
                  <a:pt x="1965144" y="2096755"/>
                  <a:pt x="2100956" y="2005819"/>
                  <a:pt x="2009873" y="2085508"/>
                </a:cubicBezTo>
                <a:cubicBezTo>
                  <a:pt x="1991156" y="2101883"/>
                  <a:pt x="1970015" y="2115384"/>
                  <a:pt x="1951613" y="2132112"/>
                </a:cubicBezTo>
                <a:cubicBezTo>
                  <a:pt x="1927227" y="2154279"/>
                  <a:pt x="1899982" y="2174597"/>
                  <a:pt x="1881700" y="2202017"/>
                </a:cubicBezTo>
                <a:lnTo>
                  <a:pt x="1835091" y="2271922"/>
                </a:lnTo>
                <a:cubicBezTo>
                  <a:pt x="1741874" y="2268038"/>
                  <a:pt x="1648355" y="2268717"/>
                  <a:pt x="1555441" y="2260271"/>
                </a:cubicBezTo>
                <a:cubicBezTo>
                  <a:pt x="1454676" y="2251112"/>
                  <a:pt x="1461109" y="2238582"/>
                  <a:pt x="1380659" y="2202017"/>
                </a:cubicBezTo>
                <a:cubicBezTo>
                  <a:pt x="1361617" y="2193363"/>
                  <a:pt x="1341512" y="2187209"/>
                  <a:pt x="1322398" y="2178715"/>
                </a:cubicBezTo>
                <a:cubicBezTo>
                  <a:pt x="1278052" y="2159008"/>
                  <a:pt x="1278321" y="2157100"/>
                  <a:pt x="1240833" y="2132112"/>
                </a:cubicBezTo>
                <a:cubicBezTo>
                  <a:pt x="1236949" y="2120461"/>
                  <a:pt x="1232160" y="2109074"/>
                  <a:pt x="1229181" y="2097159"/>
                </a:cubicBezTo>
                <a:cubicBezTo>
                  <a:pt x="1215692" y="2043208"/>
                  <a:pt x="1208267" y="2003205"/>
                  <a:pt x="1229181" y="1945698"/>
                </a:cubicBezTo>
                <a:cubicBezTo>
                  <a:pt x="1234813" y="1930212"/>
                  <a:pt x="1254021" y="1923751"/>
                  <a:pt x="1264138" y="1910745"/>
                </a:cubicBezTo>
                <a:cubicBezTo>
                  <a:pt x="1281333" y="1888639"/>
                  <a:pt x="1310746" y="1840840"/>
                  <a:pt x="1310746" y="1840840"/>
                </a:cubicBezTo>
                <a:cubicBezTo>
                  <a:pt x="1314630" y="1829189"/>
                  <a:pt x="1322398" y="1818168"/>
                  <a:pt x="1322398" y="1805887"/>
                </a:cubicBezTo>
                <a:cubicBezTo>
                  <a:pt x="1322398" y="1789874"/>
                  <a:pt x="1322069" y="1770606"/>
                  <a:pt x="1310746" y="1759284"/>
                </a:cubicBezTo>
                <a:cubicBezTo>
                  <a:pt x="1287020" y="1735561"/>
                  <a:pt x="1137948" y="1713025"/>
                  <a:pt x="1135964" y="1712680"/>
                </a:cubicBezTo>
                <a:cubicBezTo>
                  <a:pt x="928175" y="1676546"/>
                  <a:pt x="1028328" y="1699771"/>
                  <a:pt x="798053" y="1666076"/>
                </a:cubicBezTo>
                <a:cubicBezTo>
                  <a:pt x="700753" y="1651839"/>
                  <a:pt x="601621" y="1645345"/>
                  <a:pt x="506750" y="1619473"/>
                </a:cubicBezTo>
                <a:cubicBezTo>
                  <a:pt x="343028" y="1574826"/>
                  <a:pt x="420589" y="1598522"/>
                  <a:pt x="273708" y="1549568"/>
                </a:cubicBezTo>
                <a:cubicBezTo>
                  <a:pt x="225070" y="1507882"/>
                  <a:pt x="164131" y="1459270"/>
                  <a:pt x="122230" y="1409757"/>
                </a:cubicBezTo>
                <a:cubicBezTo>
                  <a:pt x="64697" y="1341771"/>
                  <a:pt x="57160" y="1314585"/>
                  <a:pt x="17361" y="1234994"/>
                </a:cubicBezTo>
                <a:cubicBezTo>
                  <a:pt x="3488" y="1179506"/>
                  <a:pt x="-13545" y="1133687"/>
                  <a:pt x="17361" y="1071882"/>
                </a:cubicBezTo>
                <a:cubicBezTo>
                  <a:pt x="26716" y="1053175"/>
                  <a:pt x="55241" y="1053283"/>
                  <a:pt x="75622" y="1048580"/>
                </a:cubicBezTo>
                <a:cubicBezTo>
                  <a:pt x="100084" y="1042935"/>
                  <a:pt x="271667" y="1026523"/>
                  <a:pt x="285360" y="1025278"/>
                </a:cubicBezTo>
                <a:cubicBezTo>
                  <a:pt x="520710" y="1003885"/>
                  <a:pt x="558879" y="1006772"/>
                  <a:pt x="879618" y="990325"/>
                </a:cubicBezTo>
                <a:cubicBezTo>
                  <a:pt x="856314" y="904885"/>
                  <a:pt x="853126" y="811192"/>
                  <a:pt x="809705" y="734006"/>
                </a:cubicBezTo>
                <a:cubicBezTo>
                  <a:pt x="779959" y="681131"/>
                  <a:pt x="720050" y="651609"/>
                  <a:pt x="669880" y="617497"/>
                </a:cubicBezTo>
                <a:cubicBezTo>
                  <a:pt x="557901" y="541360"/>
                  <a:pt x="497416" y="532149"/>
                  <a:pt x="378577" y="477687"/>
                </a:cubicBezTo>
                <a:cubicBezTo>
                  <a:pt x="331206" y="455977"/>
                  <a:pt x="284805" y="432160"/>
                  <a:pt x="238751" y="407781"/>
                </a:cubicBezTo>
                <a:cubicBezTo>
                  <a:pt x="218736" y="397186"/>
                  <a:pt x="198368" y="386732"/>
                  <a:pt x="180491" y="372829"/>
                </a:cubicBezTo>
                <a:cubicBezTo>
                  <a:pt x="163148" y="359341"/>
                  <a:pt x="149418" y="341760"/>
                  <a:pt x="133882" y="326225"/>
                </a:cubicBezTo>
                <a:cubicBezTo>
                  <a:pt x="129998" y="314574"/>
                  <a:pt x="112905" y="299264"/>
                  <a:pt x="122230" y="291272"/>
                </a:cubicBezTo>
                <a:cubicBezTo>
                  <a:pt x="147427" y="269677"/>
                  <a:pt x="183824" y="266381"/>
                  <a:pt x="215447" y="256320"/>
                </a:cubicBezTo>
                <a:cubicBezTo>
                  <a:pt x="269338" y="239175"/>
                  <a:pt x="324200" y="225251"/>
                  <a:pt x="378577" y="209716"/>
                </a:cubicBezTo>
                <a:lnTo>
                  <a:pt x="902922" y="221367"/>
                </a:lnTo>
                <a:cubicBezTo>
                  <a:pt x="976165" y="229504"/>
                  <a:pt x="1112660" y="291272"/>
                  <a:pt x="1112660" y="291272"/>
                </a:cubicBezTo>
                <a:cubicBezTo>
                  <a:pt x="1199449" y="349126"/>
                  <a:pt x="1092855" y="274770"/>
                  <a:pt x="1182573" y="349527"/>
                </a:cubicBezTo>
                <a:cubicBezTo>
                  <a:pt x="1193331" y="358491"/>
                  <a:pt x="1205877" y="365062"/>
                  <a:pt x="1217529" y="372829"/>
                </a:cubicBezTo>
                <a:cubicBezTo>
                  <a:pt x="1239203" y="286141"/>
                  <a:pt x="1248736" y="240516"/>
                  <a:pt x="1299094" y="139811"/>
                </a:cubicBezTo>
                <a:cubicBezTo>
                  <a:pt x="1314630" y="108742"/>
                  <a:pt x="1324859" y="74393"/>
                  <a:pt x="1345703" y="46604"/>
                </a:cubicBezTo>
                <a:cubicBezTo>
                  <a:pt x="1360625" y="26710"/>
                  <a:pt x="1384543" y="15535"/>
                  <a:pt x="1403963" y="0"/>
                </a:cubicBezTo>
                <a:cubicBezTo>
                  <a:pt x="1417896" y="55728"/>
                  <a:pt x="1451595" y="192711"/>
                  <a:pt x="1462224" y="209716"/>
                </a:cubicBezTo>
                <a:cubicBezTo>
                  <a:pt x="1565659" y="375195"/>
                  <a:pt x="1475879" y="239573"/>
                  <a:pt x="1567093" y="361178"/>
                </a:cubicBezTo>
                <a:cubicBezTo>
                  <a:pt x="1575495" y="372380"/>
                  <a:pt x="1580495" y="386229"/>
                  <a:pt x="1590397" y="396130"/>
                </a:cubicBezTo>
                <a:cubicBezTo>
                  <a:pt x="1600300" y="406032"/>
                  <a:pt x="1614418" y="410685"/>
                  <a:pt x="1625353" y="419432"/>
                </a:cubicBezTo>
                <a:cubicBezTo>
                  <a:pt x="1633931" y="426294"/>
                  <a:pt x="1640890" y="434967"/>
                  <a:pt x="1648658" y="442734"/>
                </a:cubicBezTo>
                <a:cubicBezTo>
                  <a:pt x="1609817" y="446618"/>
                  <a:pt x="1569853" y="444328"/>
                  <a:pt x="1532136" y="454385"/>
                </a:cubicBezTo>
                <a:cubicBezTo>
                  <a:pt x="1408749" y="487285"/>
                  <a:pt x="1333611" y="509049"/>
                  <a:pt x="1240833" y="570894"/>
                </a:cubicBezTo>
                <a:cubicBezTo>
                  <a:pt x="1224675" y="581665"/>
                  <a:pt x="1209761" y="594195"/>
                  <a:pt x="1194225" y="605846"/>
                </a:cubicBezTo>
                <a:cubicBezTo>
                  <a:pt x="1190341" y="617497"/>
                  <a:pt x="1179341" y="628950"/>
                  <a:pt x="1182573" y="640799"/>
                </a:cubicBezTo>
                <a:cubicBezTo>
                  <a:pt x="1191714" y="674312"/>
                  <a:pt x="1202494" y="711769"/>
                  <a:pt x="1229181" y="734006"/>
                </a:cubicBezTo>
                <a:cubicBezTo>
                  <a:pt x="1253787" y="754509"/>
                  <a:pt x="1291080" y="750598"/>
                  <a:pt x="1322398" y="757308"/>
                </a:cubicBezTo>
                <a:cubicBezTo>
                  <a:pt x="1345499" y="762258"/>
                  <a:pt x="1369066" y="764733"/>
                  <a:pt x="1392311" y="768959"/>
                </a:cubicBezTo>
                <a:cubicBezTo>
                  <a:pt x="1411796" y="772501"/>
                  <a:pt x="1431152" y="776726"/>
                  <a:pt x="1450572" y="780609"/>
                </a:cubicBezTo>
                <a:cubicBezTo>
                  <a:pt x="1508832" y="776726"/>
                  <a:pt x="1567852" y="779105"/>
                  <a:pt x="1625353" y="768959"/>
                </a:cubicBezTo>
                <a:cubicBezTo>
                  <a:pt x="1636171" y="767050"/>
                  <a:pt x="1637822" y="747463"/>
                  <a:pt x="1648658" y="745657"/>
                </a:cubicBezTo>
                <a:cubicBezTo>
                  <a:pt x="1658412" y="744032"/>
                  <a:pt x="1717478" y="764711"/>
                  <a:pt x="1730222" y="768959"/>
                </a:cubicBezTo>
                <a:cubicBezTo>
                  <a:pt x="1737990" y="761192"/>
                  <a:pt x="1744949" y="752519"/>
                  <a:pt x="1753527" y="745657"/>
                </a:cubicBezTo>
                <a:cubicBezTo>
                  <a:pt x="1764462" y="736910"/>
                  <a:pt x="1788483" y="722355"/>
                  <a:pt x="1788483" y="722355"/>
                </a:cubicBezTo>
                <a:lnTo>
                  <a:pt x="1788483" y="722355"/>
                </a:lnTo>
              </a:path>
            </a:pathLst>
          </a:custGeom>
          <a:solidFill>
            <a:srgbClr val="5CB44C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88758" y="5159926"/>
            <a:ext cx="83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0729" y="1062039"/>
            <a:ext cx="216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Positive Control </a:t>
            </a:r>
            <a:endParaRPr lang="en-US" sz="2400" u="sng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20532" y="1065645"/>
            <a:ext cx="3074796" cy="2882627"/>
            <a:chOff x="6553200" y="1445389"/>
            <a:chExt cx="2306097" cy="2882627"/>
          </a:xfrm>
        </p:grpSpPr>
        <p:sp>
          <p:nvSpPr>
            <p:cNvPr id="25" name="Freeform 24"/>
            <p:cNvSpPr/>
            <p:nvPr/>
          </p:nvSpPr>
          <p:spPr>
            <a:xfrm>
              <a:off x="6553200" y="2906609"/>
              <a:ext cx="2306097" cy="1421407"/>
            </a:xfrm>
            <a:custGeom>
              <a:avLst/>
              <a:gdLst>
                <a:gd name="connsiteX0" fmla="*/ 1730222 w 3175085"/>
                <a:gd name="connsiteY0" fmla="*/ 745657 h 2271922"/>
                <a:gd name="connsiteX1" fmla="*/ 1730222 w 3175085"/>
                <a:gd name="connsiteY1" fmla="*/ 745657 h 2271922"/>
                <a:gd name="connsiteX2" fmla="*/ 2173003 w 3175085"/>
                <a:gd name="connsiteY2" fmla="*/ 768959 h 2271922"/>
                <a:gd name="connsiteX3" fmla="*/ 2662392 w 3175085"/>
                <a:gd name="connsiteY3" fmla="*/ 757308 h 2271922"/>
                <a:gd name="connsiteX4" fmla="*/ 2755609 w 3175085"/>
                <a:gd name="connsiteY4" fmla="*/ 710704 h 2271922"/>
                <a:gd name="connsiteX5" fmla="*/ 2837174 w 3175085"/>
                <a:gd name="connsiteY5" fmla="*/ 757308 h 2271922"/>
                <a:gd name="connsiteX6" fmla="*/ 2907086 w 3175085"/>
                <a:gd name="connsiteY6" fmla="*/ 862166 h 2271922"/>
                <a:gd name="connsiteX7" fmla="*/ 2953695 w 3175085"/>
                <a:gd name="connsiteY7" fmla="*/ 967024 h 2271922"/>
                <a:gd name="connsiteX8" fmla="*/ 2976999 w 3175085"/>
                <a:gd name="connsiteY8" fmla="*/ 1071882 h 2271922"/>
                <a:gd name="connsiteX9" fmla="*/ 2953695 w 3175085"/>
                <a:gd name="connsiteY9" fmla="*/ 1188390 h 2271922"/>
                <a:gd name="connsiteX10" fmla="*/ 2883782 w 3175085"/>
                <a:gd name="connsiteY10" fmla="*/ 1234994 h 2271922"/>
                <a:gd name="connsiteX11" fmla="*/ 2825522 w 3175085"/>
                <a:gd name="connsiteY11" fmla="*/ 1293248 h 2271922"/>
                <a:gd name="connsiteX12" fmla="*/ 2778913 w 3175085"/>
                <a:gd name="connsiteY12" fmla="*/ 1328201 h 2271922"/>
                <a:gd name="connsiteX13" fmla="*/ 2720652 w 3175085"/>
                <a:gd name="connsiteY13" fmla="*/ 1386455 h 2271922"/>
                <a:gd name="connsiteX14" fmla="*/ 2743957 w 3175085"/>
                <a:gd name="connsiteY14" fmla="*/ 1444710 h 2271922"/>
                <a:gd name="connsiteX15" fmla="*/ 2813869 w 3175085"/>
                <a:gd name="connsiteY15" fmla="*/ 1456361 h 2271922"/>
                <a:gd name="connsiteX16" fmla="*/ 2848826 w 3175085"/>
                <a:gd name="connsiteY16" fmla="*/ 1468011 h 2271922"/>
                <a:gd name="connsiteX17" fmla="*/ 2930391 w 3175085"/>
                <a:gd name="connsiteY17" fmla="*/ 1479662 h 2271922"/>
                <a:gd name="connsiteX18" fmla="*/ 2988651 w 3175085"/>
                <a:gd name="connsiteY18" fmla="*/ 1514615 h 2271922"/>
                <a:gd name="connsiteX19" fmla="*/ 3093520 w 3175085"/>
                <a:gd name="connsiteY19" fmla="*/ 1642775 h 2271922"/>
                <a:gd name="connsiteX20" fmla="*/ 3116825 w 3175085"/>
                <a:gd name="connsiteY20" fmla="*/ 1701029 h 2271922"/>
                <a:gd name="connsiteX21" fmla="*/ 3151781 w 3175085"/>
                <a:gd name="connsiteY21" fmla="*/ 1770934 h 2271922"/>
                <a:gd name="connsiteX22" fmla="*/ 3175085 w 3175085"/>
                <a:gd name="connsiteY22" fmla="*/ 1840840 h 2271922"/>
                <a:gd name="connsiteX23" fmla="*/ 2347785 w 3175085"/>
                <a:gd name="connsiteY23" fmla="*/ 1864141 h 2271922"/>
                <a:gd name="connsiteX24" fmla="*/ 2277872 w 3175085"/>
                <a:gd name="connsiteY24" fmla="*/ 1887443 h 2271922"/>
                <a:gd name="connsiteX25" fmla="*/ 2242916 w 3175085"/>
                <a:gd name="connsiteY25" fmla="*/ 1910745 h 2271922"/>
                <a:gd name="connsiteX26" fmla="*/ 2196307 w 3175085"/>
                <a:gd name="connsiteY26" fmla="*/ 1945698 h 2271922"/>
                <a:gd name="connsiteX27" fmla="*/ 2149699 w 3175085"/>
                <a:gd name="connsiteY27" fmla="*/ 1968999 h 2271922"/>
                <a:gd name="connsiteX28" fmla="*/ 2009873 w 3175085"/>
                <a:gd name="connsiteY28" fmla="*/ 2085508 h 2271922"/>
                <a:gd name="connsiteX29" fmla="*/ 1951613 w 3175085"/>
                <a:gd name="connsiteY29" fmla="*/ 2132112 h 2271922"/>
                <a:gd name="connsiteX30" fmla="*/ 1881700 w 3175085"/>
                <a:gd name="connsiteY30" fmla="*/ 2202017 h 2271922"/>
                <a:gd name="connsiteX31" fmla="*/ 1835091 w 3175085"/>
                <a:gd name="connsiteY31" fmla="*/ 2271922 h 2271922"/>
                <a:gd name="connsiteX32" fmla="*/ 1555441 w 3175085"/>
                <a:gd name="connsiteY32" fmla="*/ 2260271 h 2271922"/>
                <a:gd name="connsiteX33" fmla="*/ 1380659 w 3175085"/>
                <a:gd name="connsiteY33" fmla="*/ 2202017 h 2271922"/>
                <a:gd name="connsiteX34" fmla="*/ 1322398 w 3175085"/>
                <a:gd name="connsiteY34" fmla="*/ 2178715 h 2271922"/>
                <a:gd name="connsiteX35" fmla="*/ 1240833 w 3175085"/>
                <a:gd name="connsiteY35" fmla="*/ 2132112 h 2271922"/>
                <a:gd name="connsiteX36" fmla="*/ 1229181 w 3175085"/>
                <a:gd name="connsiteY36" fmla="*/ 2097159 h 2271922"/>
                <a:gd name="connsiteX37" fmla="*/ 1229181 w 3175085"/>
                <a:gd name="connsiteY37" fmla="*/ 1945698 h 2271922"/>
                <a:gd name="connsiteX38" fmla="*/ 1264138 w 3175085"/>
                <a:gd name="connsiteY38" fmla="*/ 1910745 h 2271922"/>
                <a:gd name="connsiteX39" fmla="*/ 1310746 w 3175085"/>
                <a:gd name="connsiteY39" fmla="*/ 1840840 h 2271922"/>
                <a:gd name="connsiteX40" fmla="*/ 1322398 w 3175085"/>
                <a:gd name="connsiteY40" fmla="*/ 1805887 h 2271922"/>
                <a:gd name="connsiteX41" fmla="*/ 1310746 w 3175085"/>
                <a:gd name="connsiteY41" fmla="*/ 1759284 h 2271922"/>
                <a:gd name="connsiteX42" fmla="*/ 1135964 w 3175085"/>
                <a:gd name="connsiteY42" fmla="*/ 1712680 h 2271922"/>
                <a:gd name="connsiteX43" fmla="*/ 798053 w 3175085"/>
                <a:gd name="connsiteY43" fmla="*/ 1666076 h 2271922"/>
                <a:gd name="connsiteX44" fmla="*/ 506750 w 3175085"/>
                <a:gd name="connsiteY44" fmla="*/ 1619473 h 2271922"/>
                <a:gd name="connsiteX45" fmla="*/ 273708 w 3175085"/>
                <a:gd name="connsiteY45" fmla="*/ 1549568 h 2271922"/>
                <a:gd name="connsiteX46" fmla="*/ 122230 w 3175085"/>
                <a:gd name="connsiteY46" fmla="*/ 1409757 h 2271922"/>
                <a:gd name="connsiteX47" fmla="*/ 17361 w 3175085"/>
                <a:gd name="connsiteY47" fmla="*/ 1234994 h 2271922"/>
                <a:gd name="connsiteX48" fmla="*/ 17361 w 3175085"/>
                <a:gd name="connsiteY48" fmla="*/ 1071882 h 2271922"/>
                <a:gd name="connsiteX49" fmla="*/ 75622 w 3175085"/>
                <a:gd name="connsiteY49" fmla="*/ 1048580 h 2271922"/>
                <a:gd name="connsiteX50" fmla="*/ 285360 w 3175085"/>
                <a:gd name="connsiteY50" fmla="*/ 1025278 h 2271922"/>
                <a:gd name="connsiteX51" fmla="*/ 879618 w 3175085"/>
                <a:gd name="connsiteY51" fmla="*/ 990325 h 2271922"/>
                <a:gd name="connsiteX52" fmla="*/ 809705 w 3175085"/>
                <a:gd name="connsiteY52" fmla="*/ 734006 h 2271922"/>
                <a:gd name="connsiteX53" fmla="*/ 669880 w 3175085"/>
                <a:gd name="connsiteY53" fmla="*/ 617497 h 2271922"/>
                <a:gd name="connsiteX54" fmla="*/ 378577 w 3175085"/>
                <a:gd name="connsiteY54" fmla="*/ 477687 h 2271922"/>
                <a:gd name="connsiteX55" fmla="*/ 238751 w 3175085"/>
                <a:gd name="connsiteY55" fmla="*/ 407781 h 2271922"/>
                <a:gd name="connsiteX56" fmla="*/ 180491 w 3175085"/>
                <a:gd name="connsiteY56" fmla="*/ 372829 h 2271922"/>
                <a:gd name="connsiteX57" fmla="*/ 133882 w 3175085"/>
                <a:gd name="connsiteY57" fmla="*/ 326225 h 2271922"/>
                <a:gd name="connsiteX58" fmla="*/ 122230 w 3175085"/>
                <a:gd name="connsiteY58" fmla="*/ 291272 h 2271922"/>
                <a:gd name="connsiteX59" fmla="*/ 215447 w 3175085"/>
                <a:gd name="connsiteY59" fmla="*/ 256320 h 2271922"/>
                <a:gd name="connsiteX60" fmla="*/ 378577 w 3175085"/>
                <a:gd name="connsiteY60" fmla="*/ 209716 h 2271922"/>
                <a:gd name="connsiteX61" fmla="*/ 902922 w 3175085"/>
                <a:gd name="connsiteY61" fmla="*/ 221367 h 2271922"/>
                <a:gd name="connsiteX62" fmla="*/ 1112660 w 3175085"/>
                <a:gd name="connsiteY62" fmla="*/ 291272 h 2271922"/>
                <a:gd name="connsiteX63" fmla="*/ 1182573 w 3175085"/>
                <a:gd name="connsiteY63" fmla="*/ 349527 h 2271922"/>
                <a:gd name="connsiteX64" fmla="*/ 1217529 w 3175085"/>
                <a:gd name="connsiteY64" fmla="*/ 372829 h 2271922"/>
                <a:gd name="connsiteX65" fmla="*/ 1299094 w 3175085"/>
                <a:gd name="connsiteY65" fmla="*/ 139811 h 2271922"/>
                <a:gd name="connsiteX66" fmla="*/ 1345703 w 3175085"/>
                <a:gd name="connsiteY66" fmla="*/ 46604 h 2271922"/>
                <a:gd name="connsiteX67" fmla="*/ 1403963 w 3175085"/>
                <a:gd name="connsiteY67" fmla="*/ 0 h 2271922"/>
                <a:gd name="connsiteX68" fmla="*/ 1462224 w 3175085"/>
                <a:gd name="connsiteY68" fmla="*/ 209716 h 2271922"/>
                <a:gd name="connsiteX69" fmla="*/ 1567093 w 3175085"/>
                <a:gd name="connsiteY69" fmla="*/ 361178 h 2271922"/>
                <a:gd name="connsiteX70" fmla="*/ 1590397 w 3175085"/>
                <a:gd name="connsiteY70" fmla="*/ 396130 h 2271922"/>
                <a:gd name="connsiteX71" fmla="*/ 1625353 w 3175085"/>
                <a:gd name="connsiteY71" fmla="*/ 419432 h 2271922"/>
                <a:gd name="connsiteX72" fmla="*/ 1648658 w 3175085"/>
                <a:gd name="connsiteY72" fmla="*/ 442734 h 2271922"/>
                <a:gd name="connsiteX73" fmla="*/ 1532136 w 3175085"/>
                <a:gd name="connsiteY73" fmla="*/ 454385 h 2271922"/>
                <a:gd name="connsiteX74" fmla="*/ 1240833 w 3175085"/>
                <a:gd name="connsiteY74" fmla="*/ 570894 h 2271922"/>
                <a:gd name="connsiteX75" fmla="*/ 1194225 w 3175085"/>
                <a:gd name="connsiteY75" fmla="*/ 605846 h 2271922"/>
                <a:gd name="connsiteX76" fmla="*/ 1182573 w 3175085"/>
                <a:gd name="connsiteY76" fmla="*/ 640799 h 2271922"/>
                <a:gd name="connsiteX77" fmla="*/ 1229181 w 3175085"/>
                <a:gd name="connsiteY77" fmla="*/ 734006 h 2271922"/>
                <a:gd name="connsiteX78" fmla="*/ 1322398 w 3175085"/>
                <a:gd name="connsiteY78" fmla="*/ 757308 h 2271922"/>
                <a:gd name="connsiteX79" fmla="*/ 1392311 w 3175085"/>
                <a:gd name="connsiteY79" fmla="*/ 768959 h 2271922"/>
                <a:gd name="connsiteX80" fmla="*/ 1450572 w 3175085"/>
                <a:gd name="connsiteY80" fmla="*/ 780609 h 2271922"/>
                <a:gd name="connsiteX81" fmla="*/ 1625353 w 3175085"/>
                <a:gd name="connsiteY81" fmla="*/ 768959 h 2271922"/>
                <a:gd name="connsiteX82" fmla="*/ 1648658 w 3175085"/>
                <a:gd name="connsiteY82" fmla="*/ 745657 h 2271922"/>
                <a:gd name="connsiteX83" fmla="*/ 1730222 w 3175085"/>
                <a:gd name="connsiteY83" fmla="*/ 768959 h 2271922"/>
                <a:gd name="connsiteX84" fmla="*/ 1753527 w 3175085"/>
                <a:gd name="connsiteY84" fmla="*/ 745657 h 2271922"/>
                <a:gd name="connsiteX85" fmla="*/ 1788483 w 3175085"/>
                <a:gd name="connsiteY85" fmla="*/ 722355 h 2271922"/>
                <a:gd name="connsiteX86" fmla="*/ 1788483 w 3175085"/>
                <a:gd name="connsiteY86" fmla="*/ 722355 h 227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75085" h="2271922">
                  <a:moveTo>
                    <a:pt x="1730222" y="745657"/>
                  </a:moveTo>
                  <a:lnTo>
                    <a:pt x="1730222" y="745657"/>
                  </a:lnTo>
                  <a:cubicBezTo>
                    <a:pt x="1877816" y="753424"/>
                    <a:pt x="2025217" y="767112"/>
                    <a:pt x="2173003" y="768959"/>
                  </a:cubicBezTo>
                  <a:cubicBezTo>
                    <a:pt x="2336166" y="770998"/>
                    <a:pt x="2500026" y="773543"/>
                    <a:pt x="2662392" y="757308"/>
                  </a:cubicBezTo>
                  <a:cubicBezTo>
                    <a:pt x="2696959" y="753852"/>
                    <a:pt x="2755609" y="710704"/>
                    <a:pt x="2755609" y="710704"/>
                  </a:cubicBezTo>
                  <a:cubicBezTo>
                    <a:pt x="2782797" y="726239"/>
                    <a:pt x="2815031" y="735167"/>
                    <a:pt x="2837174" y="757308"/>
                  </a:cubicBezTo>
                  <a:cubicBezTo>
                    <a:pt x="2866880" y="787011"/>
                    <a:pt x="2907086" y="862166"/>
                    <a:pt x="2907086" y="862166"/>
                  </a:cubicBezTo>
                  <a:cubicBezTo>
                    <a:pt x="2934415" y="971462"/>
                    <a:pt x="2896099" y="837445"/>
                    <a:pt x="2953695" y="967024"/>
                  </a:cubicBezTo>
                  <a:cubicBezTo>
                    <a:pt x="2959679" y="980487"/>
                    <a:pt x="2975156" y="1062669"/>
                    <a:pt x="2976999" y="1071882"/>
                  </a:cubicBezTo>
                  <a:cubicBezTo>
                    <a:pt x="2969231" y="1110718"/>
                    <a:pt x="2973346" y="1154004"/>
                    <a:pt x="2953695" y="1188390"/>
                  </a:cubicBezTo>
                  <a:cubicBezTo>
                    <a:pt x="2939798" y="1212707"/>
                    <a:pt x="2905459" y="1217260"/>
                    <a:pt x="2883782" y="1234994"/>
                  </a:cubicBezTo>
                  <a:cubicBezTo>
                    <a:pt x="2862526" y="1252383"/>
                    <a:pt x="2846049" y="1275004"/>
                    <a:pt x="2825522" y="1293248"/>
                  </a:cubicBezTo>
                  <a:cubicBezTo>
                    <a:pt x="2811007" y="1306149"/>
                    <a:pt x="2793428" y="1315300"/>
                    <a:pt x="2778913" y="1328201"/>
                  </a:cubicBezTo>
                  <a:cubicBezTo>
                    <a:pt x="2758386" y="1346445"/>
                    <a:pt x="2720652" y="1386455"/>
                    <a:pt x="2720652" y="1386455"/>
                  </a:cubicBezTo>
                  <a:cubicBezTo>
                    <a:pt x="2728420" y="1405873"/>
                    <a:pt x="2727225" y="1432162"/>
                    <a:pt x="2743957" y="1444710"/>
                  </a:cubicBezTo>
                  <a:cubicBezTo>
                    <a:pt x="2762858" y="1458884"/>
                    <a:pt x="2790806" y="1451237"/>
                    <a:pt x="2813869" y="1456361"/>
                  </a:cubicBezTo>
                  <a:cubicBezTo>
                    <a:pt x="2825859" y="1459025"/>
                    <a:pt x="2836782" y="1465603"/>
                    <a:pt x="2848826" y="1468011"/>
                  </a:cubicBezTo>
                  <a:cubicBezTo>
                    <a:pt x="2875757" y="1473396"/>
                    <a:pt x="2903203" y="1475778"/>
                    <a:pt x="2930391" y="1479662"/>
                  </a:cubicBezTo>
                  <a:cubicBezTo>
                    <a:pt x="2949811" y="1491313"/>
                    <a:pt x="2970774" y="1500712"/>
                    <a:pt x="2988651" y="1514615"/>
                  </a:cubicBezTo>
                  <a:cubicBezTo>
                    <a:pt x="3026545" y="1544085"/>
                    <a:pt x="3071667" y="1605318"/>
                    <a:pt x="3093520" y="1642775"/>
                  </a:cubicBezTo>
                  <a:cubicBezTo>
                    <a:pt x="3104059" y="1660840"/>
                    <a:pt x="3108170" y="1681990"/>
                    <a:pt x="3116825" y="1701029"/>
                  </a:cubicBezTo>
                  <a:cubicBezTo>
                    <a:pt x="3127607" y="1724746"/>
                    <a:pt x="3141760" y="1746886"/>
                    <a:pt x="3151781" y="1770934"/>
                  </a:cubicBezTo>
                  <a:cubicBezTo>
                    <a:pt x="3161229" y="1793607"/>
                    <a:pt x="3175085" y="1840840"/>
                    <a:pt x="3175085" y="1840840"/>
                  </a:cubicBezTo>
                  <a:cubicBezTo>
                    <a:pt x="2824149" y="1890969"/>
                    <a:pt x="3331538" y="1821985"/>
                    <a:pt x="2347785" y="1864141"/>
                  </a:cubicBezTo>
                  <a:cubicBezTo>
                    <a:pt x="2323243" y="1865193"/>
                    <a:pt x="2301176" y="1879676"/>
                    <a:pt x="2277872" y="1887443"/>
                  </a:cubicBezTo>
                  <a:cubicBezTo>
                    <a:pt x="2266220" y="1895210"/>
                    <a:pt x="2254312" y="1902606"/>
                    <a:pt x="2242916" y="1910745"/>
                  </a:cubicBezTo>
                  <a:cubicBezTo>
                    <a:pt x="2227113" y="1922032"/>
                    <a:pt x="2212775" y="1935406"/>
                    <a:pt x="2196307" y="1945698"/>
                  </a:cubicBezTo>
                  <a:cubicBezTo>
                    <a:pt x="2181577" y="1954903"/>
                    <a:pt x="2163980" y="1959113"/>
                    <a:pt x="2149699" y="1968999"/>
                  </a:cubicBezTo>
                  <a:cubicBezTo>
                    <a:pt x="1965144" y="2096755"/>
                    <a:pt x="2100956" y="2005819"/>
                    <a:pt x="2009873" y="2085508"/>
                  </a:cubicBezTo>
                  <a:cubicBezTo>
                    <a:pt x="1991156" y="2101883"/>
                    <a:pt x="1970015" y="2115384"/>
                    <a:pt x="1951613" y="2132112"/>
                  </a:cubicBezTo>
                  <a:cubicBezTo>
                    <a:pt x="1927227" y="2154279"/>
                    <a:pt x="1899982" y="2174597"/>
                    <a:pt x="1881700" y="2202017"/>
                  </a:cubicBezTo>
                  <a:lnTo>
                    <a:pt x="1835091" y="2271922"/>
                  </a:lnTo>
                  <a:cubicBezTo>
                    <a:pt x="1741874" y="2268038"/>
                    <a:pt x="1648355" y="2268717"/>
                    <a:pt x="1555441" y="2260271"/>
                  </a:cubicBezTo>
                  <a:cubicBezTo>
                    <a:pt x="1454676" y="2251112"/>
                    <a:pt x="1461109" y="2238582"/>
                    <a:pt x="1380659" y="2202017"/>
                  </a:cubicBezTo>
                  <a:cubicBezTo>
                    <a:pt x="1361617" y="2193363"/>
                    <a:pt x="1341512" y="2187209"/>
                    <a:pt x="1322398" y="2178715"/>
                  </a:cubicBezTo>
                  <a:cubicBezTo>
                    <a:pt x="1278052" y="2159008"/>
                    <a:pt x="1278321" y="2157100"/>
                    <a:pt x="1240833" y="2132112"/>
                  </a:cubicBezTo>
                  <a:cubicBezTo>
                    <a:pt x="1236949" y="2120461"/>
                    <a:pt x="1232160" y="2109074"/>
                    <a:pt x="1229181" y="2097159"/>
                  </a:cubicBezTo>
                  <a:cubicBezTo>
                    <a:pt x="1215692" y="2043208"/>
                    <a:pt x="1208267" y="2003205"/>
                    <a:pt x="1229181" y="1945698"/>
                  </a:cubicBezTo>
                  <a:cubicBezTo>
                    <a:pt x="1234813" y="1930212"/>
                    <a:pt x="1254021" y="1923751"/>
                    <a:pt x="1264138" y="1910745"/>
                  </a:cubicBezTo>
                  <a:cubicBezTo>
                    <a:pt x="1281333" y="1888639"/>
                    <a:pt x="1310746" y="1840840"/>
                    <a:pt x="1310746" y="1840840"/>
                  </a:cubicBezTo>
                  <a:cubicBezTo>
                    <a:pt x="1314630" y="1829189"/>
                    <a:pt x="1322398" y="1818168"/>
                    <a:pt x="1322398" y="1805887"/>
                  </a:cubicBezTo>
                  <a:cubicBezTo>
                    <a:pt x="1322398" y="1789874"/>
                    <a:pt x="1322069" y="1770606"/>
                    <a:pt x="1310746" y="1759284"/>
                  </a:cubicBezTo>
                  <a:cubicBezTo>
                    <a:pt x="1287020" y="1735561"/>
                    <a:pt x="1137948" y="1713025"/>
                    <a:pt x="1135964" y="1712680"/>
                  </a:cubicBezTo>
                  <a:cubicBezTo>
                    <a:pt x="928175" y="1676546"/>
                    <a:pt x="1028328" y="1699771"/>
                    <a:pt x="798053" y="1666076"/>
                  </a:cubicBezTo>
                  <a:cubicBezTo>
                    <a:pt x="700753" y="1651839"/>
                    <a:pt x="601621" y="1645345"/>
                    <a:pt x="506750" y="1619473"/>
                  </a:cubicBezTo>
                  <a:cubicBezTo>
                    <a:pt x="343028" y="1574826"/>
                    <a:pt x="420589" y="1598522"/>
                    <a:pt x="273708" y="1549568"/>
                  </a:cubicBezTo>
                  <a:cubicBezTo>
                    <a:pt x="225070" y="1507882"/>
                    <a:pt x="164131" y="1459270"/>
                    <a:pt x="122230" y="1409757"/>
                  </a:cubicBezTo>
                  <a:cubicBezTo>
                    <a:pt x="64697" y="1341771"/>
                    <a:pt x="57160" y="1314585"/>
                    <a:pt x="17361" y="1234994"/>
                  </a:cubicBezTo>
                  <a:cubicBezTo>
                    <a:pt x="3488" y="1179506"/>
                    <a:pt x="-13545" y="1133687"/>
                    <a:pt x="17361" y="1071882"/>
                  </a:cubicBezTo>
                  <a:cubicBezTo>
                    <a:pt x="26716" y="1053175"/>
                    <a:pt x="55241" y="1053283"/>
                    <a:pt x="75622" y="1048580"/>
                  </a:cubicBezTo>
                  <a:cubicBezTo>
                    <a:pt x="100084" y="1042935"/>
                    <a:pt x="271667" y="1026523"/>
                    <a:pt x="285360" y="1025278"/>
                  </a:cubicBezTo>
                  <a:cubicBezTo>
                    <a:pt x="520710" y="1003885"/>
                    <a:pt x="558879" y="1006772"/>
                    <a:pt x="879618" y="990325"/>
                  </a:cubicBezTo>
                  <a:cubicBezTo>
                    <a:pt x="856314" y="904885"/>
                    <a:pt x="853126" y="811192"/>
                    <a:pt x="809705" y="734006"/>
                  </a:cubicBezTo>
                  <a:cubicBezTo>
                    <a:pt x="779959" y="681131"/>
                    <a:pt x="720050" y="651609"/>
                    <a:pt x="669880" y="617497"/>
                  </a:cubicBezTo>
                  <a:cubicBezTo>
                    <a:pt x="557901" y="541360"/>
                    <a:pt x="497416" y="532149"/>
                    <a:pt x="378577" y="477687"/>
                  </a:cubicBezTo>
                  <a:cubicBezTo>
                    <a:pt x="331206" y="455977"/>
                    <a:pt x="284805" y="432160"/>
                    <a:pt x="238751" y="407781"/>
                  </a:cubicBezTo>
                  <a:cubicBezTo>
                    <a:pt x="218736" y="397186"/>
                    <a:pt x="198368" y="386732"/>
                    <a:pt x="180491" y="372829"/>
                  </a:cubicBezTo>
                  <a:cubicBezTo>
                    <a:pt x="163148" y="359341"/>
                    <a:pt x="149418" y="341760"/>
                    <a:pt x="133882" y="326225"/>
                  </a:cubicBezTo>
                  <a:cubicBezTo>
                    <a:pt x="129998" y="314574"/>
                    <a:pt x="112905" y="299264"/>
                    <a:pt x="122230" y="291272"/>
                  </a:cubicBezTo>
                  <a:cubicBezTo>
                    <a:pt x="147427" y="269677"/>
                    <a:pt x="183824" y="266381"/>
                    <a:pt x="215447" y="256320"/>
                  </a:cubicBezTo>
                  <a:cubicBezTo>
                    <a:pt x="269338" y="239175"/>
                    <a:pt x="324200" y="225251"/>
                    <a:pt x="378577" y="209716"/>
                  </a:cubicBezTo>
                  <a:lnTo>
                    <a:pt x="902922" y="221367"/>
                  </a:lnTo>
                  <a:cubicBezTo>
                    <a:pt x="976165" y="229504"/>
                    <a:pt x="1112660" y="291272"/>
                    <a:pt x="1112660" y="291272"/>
                  </a:cubicBezTo>
                  <a:cubicBezTo>
                    <a:pt x="1199449" y="349126"/>
                    <a:pt x="1092855" y="274770"/>
                    <a:pt x="1182573" y="349527"/>
                  </a:cubicBezTo>
                  <a:cubicBezTo>
                    <a:pt x="1193331" y="358491"/>
                    <a:pt x="1205877" y="365062"/>
                    <a:pt x="1217529" y="372829"/>
                  </a:cubicBezTo>
                  <a:cubicBezTo>
                    <a:pt x="1239203" y="286141"/>
                    <a:pt x="1248736" y="240516"/>
                    <a:pt x="1299094" y="139811"/>
                  </a:cubicBezTo>
                  <a:cubicBezTo>
                    <a:pt x="1314630" y="108742"/>
                    <a:pt x="1324859" y="74393"/>
                    <a:pt x="1345703" y="46604"/>
                  </a:cubicBezTo>
                  <a:cubicBezTo>
                    <a:pt x="1360625" y="26710"/>
                    <a:pt x="1384543" y="15535"/>
                    <a:pt x="1403963" y="0"/>
                  </a:cubicBezTo>
                  <a:cubicBezTo>
                    <a:pt x="1417896" y="55728"/>
                    <a:pt x="1451595" y="192711"/>
                    <a:pt x="1462224" y="209716"/>
                  </a:cubicBezTo>
                  <a:cubicBezTo>
                    <a:pt x="1565659" y="375195"/>
                    <a:pt x="1475879" y="239573"/>
                    <a:pt x="1567093" y="361178"/>
                  </a:cubicBezTo>
                  <a:cubicBezTo>
                    <a:pt x="1575495" y="372380"/>
                    <a:pt x="1580495" y="386229"/>
                    <a:pt x="1590397" y="396130"/>
                  </a:cubicBezTo>
                  <a:cubicBezTo>
                    <a:pt x="1600300" y="406032"/>
                    <a:pt x="1614418" y="410685"/>
                    <a:pt x="1625353" y="419432"/>
                  </a:cubicBezTo>
                  <a:cubicBezTo>
                    <a:pt x="1633931" y="426294"/>
                    <a:pt x="1640890" y="434967"/>
                    <a:pt x="1648658" y="442734"/>
                  </a:cubicBezTo>
                  <a:cubicBezTo>
                    <a:pt x="1609817" y="446618"/>
                    <a:pt x="1569853" y="444328"/>
                    <a:pt x="1532136" y="454385"/>
                  </a:cubicBezTo>
                  <a:cubicBezTo>
                    <a:pt x="1408749" y="487285"/>
                    <a:pt x="1333611" y="509049"/>
                    <a:pt x="1240833" y="570894"/>
                  </a:cubicBezTo>
                  <a:cubicBezTo>
                    <a:pt x="1224675" y="581665"/>
                    <a:pt x="1209761" y="594195"/>
                    <a:pt x="1194225" y="605846"/>
                  </a:cubicBezTo>
                  <a:cubicBezTo>
                    <a:pt x="1190341" y="617497"/>
                    <a:pt x="1179341" y="628950"/>
                    <a:pt x="1182573" y="640799"/>
                  </a:cubicBezTo>
                  <a:cubicBezTo>
                    <a:pt x="1191714" y="674312"/>
                    <a:pt x="1202494" y="711769"/>
                    <a:pt x="1229181" y="734006"/>
                  </a:cubicBezTo>
                  <a:cubicBezTo>
                    <a:pt x="1253787" y="754509"/>
                    <a:pt x="1291080" y="750598"/>
                    <a:pt x="1322398" y="757308"/>
                  </a:cubicBezTo>
                  <a:cubicBezTo>
                    <a:pt x="1345499" y="762258"/>
                    <a:pt x="1369066" y="764733"/>
                    <a:pt x="1392311" y="768959"/>
                  </a:cubicBezTo>
                  <a:cubicBezTo>
                    <a:pt x="1411796" y="772501"/>
                    <a:pt x="1431152" y="776726"/>
                    <a:pt x="1450572" y="780609"/>
                  </a:cubicBezTo>
                  <a:cubicBezTo>
                    <a:pt x="1508832" y="776726"/>
                    <a:pt x="1567852" y="779105"/>
                    <a:pt x="1625353" y="768959"/>
                  </a:cubicBezTo>
                  <a:cubicBezTo>
                    <a:pt x="1636171" y="767050"/>
                    <a:pt x="1637822" y="747463"/>
                    <a:pt x="1648658" y="745657"/>
                  </a:cubicBezTo>
                  <a:cubicBezTo>
                    <a:pt x="1658412" y="744032"/>
                    <a:pt x="1717478" y="764711"/>
                    <a:pt x="1730222" y="768959"/>
                  </a:cubicBezTo>
                  <a:cubicBezTo>
                    <a:pt x="1737990" y="761192"/>
                    <a:pt x="1744949" y="752519"/>
                    <a:pt x="1753527" y="745657"/>
                  </a:cubicBezTo>
                  <a:cubicBezTo>
                    <a:pt x="1764462" y="736910"/>
                    <a:pt x="1788483" y="722355"/>
                    <a:pt x="1788483" y="722355"/>
                  </a:cubicBezTo>
                  <a:lnTo>
                    <a:pt x="1788483" y="72235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2353" y="2092499"/>
              <a:ext cx="1227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eGFP </a:t>
              </a:r>
              <a:r>
                <a:rPr lang="en-US" dirty="0"/>
                <a:t>Env </a:t>
              </a:r>
            </a:p>
            <a:p>
              <a:r>
                <a:rPr lang="en-US" dirty="0"/>
                <a:t>negative vector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3533" y="3384013"/>
              <a:ext cx="622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</a:t>
              </a:r>
            </a:p>
            <a:p>
              <a:r>
                <a:rPr lang="en-US" dirty="0"/>
                <a:t>GREEN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6642" y="1445389"/>
              <a:ext cx="1720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Negative Control </a:t>
              </a:r>
              <a:endParaRPr lang="en-US" sz="2400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52112" y="1080349"/>
            <a:ext cx="3091257" cy="3499551"/>
            <a:chOff x="3189337" y="1435392"/>
            <a:chExt cx="2318443" cy="3499551"/>
          </a:xfrm>
        </p:grpSpPr>
        <p:sp>
          <p:nvSpPr>
            <p:cNvPr id="31" name="TextBox 30"/>
            <p:cNvSpPr txBox="1"/>
            <p:nvPr/>
          </p:nvSpPr>
          <p:spPr>
            <a:xfrm>
              <a:off x="3189337" y="2070176"/>
              <a:ext cx="19246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eGFP Env negative vector</a:t>
              </a:r>
            </a:p>
            <a:p>
              <a:pPr algn="ctr"/>
              <a:r>
                <a:rPr lang="en-US" dirty="0"/>
                <a:t>+ </a:t>
              </a:r>
            </a:p>
            <a:p>
              <a:pPr algn="ctr"/>
              <a:r>
                <a:rPr lang="en-US" dirty="0"/>
                <a:t>candidate agent </a:t>
              </a:r>
            </a:p>
            <a:p>
              <a:pPr algn="ctr"/>
              <a:r>
                <a:rPr lang="en-US" dirty="0"/>
                <a:t>that accelerates infection 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01683" y="3513536"/>
              <a:ext cx="2306097" cy="1421407"/>
            </a:xfrm>
            <a:custGeom>
              <a:avLst/>
              <a:gdLst>
                <a:gd name="connsiteX0" fmla="*/ 1730222 w 3175085"/>
                <a:gd name="connsiteY0" fmla="*/ 745657 h 2271922"/>
                <a:gd name="connsiteX1" fmla="*/ 1730222 w 3175085"/>
                <a:gd name="connsiteY1" fmla="*/ 745657 h 2271922"/>
                <a:gd name="connsiteX2" fmla="*/ 2173003 w 3175085"/>
                <a:gd name="connsiteY2" fmla="*/ 768959 h 2271922"/>
                <a:gd name="connsiteX3" fmla="*/ 2662392 w 3175085"/>
                <a:gd name="connsiteY3" fmla="*/ 757308 h 2271922"/>
                <a:gd name="connsiteX4" fmla="*/ 2755609 w 3175085"/>
                <a:gd name="connsiteY4" fmla="*/ 710704 h 2271922"/>
                <a:gd name="connsiteX5" fmla="*/ 2837174 w 3175085"/>
                <a:gd name="connsiteY5" fmla="*/ 757308 h 2271922"/>
                <a:gd name="connsiteX6" fmla="*/ 2907086 w 3175085"/>
                <a:gd name="connsiteY6" fmla="*/ 862166 h 2271922"/>
                <a:gd name="connsiteX7" fmla="*/ 2953695 w 3175085"/>
                <a:gd name="connsiteY7" fmla="*/ 967024 h 2271922"/>
                <a:gd name="connsiteX8" fmla="*/ 2976999 w 3175085"/>
                <a:gd name="connsiteY8" fmla="*/ 1071882 h 2271922"/>
                <a:gd name="connsiteX9" fmla="*/ 2953695 w 3175085"/>
                <a:gd name="connsiteY9" fmla="*/ 1188390 h 2271922"/>
                <a:gd name="connsiteX10" fmla="*/ 2883782 w 3175085"/>
                <a:gd name="connsiteY10" fmla="*/ 1234994 h 2271922"/>
                <a:gd name="connsiteX11" fmla="*/ 2825522 w 3175085"/>
                <a:gd name="connsiteY11" fmla="*/ 1293248 h 2271922"/>
                <a:gd name="connsiteX12" fmla="*/ 2778913 w 3175085"/>
                <a:gd name="connsiteY12" fmla="*/ 1328201 h 2271922"/>
                <a:gd name="connsiteX13" fmla="*/ 2720652 w 3175085"/>
                <a:gd name="connsiteY13" fmla="*/ 1386455 h 2271922"/>
                <a:gd name="connsiteX14" fmla="*/ 2743957 w 3175085"/>
                <a:gd name="connsiteY14" fmla="*/ 1444710 h 2271922"/>
                <a:gd name="connsiteX15" fmla="*/ 2813869 w 3175085"/>
                <a:gd name="connsiteY15" fmla="*/ 1456361 h 2271922"/>
                <a:gd name="connsiteX16" fmla="*/ 2848826 w 3175085"/>
                <a:gd name="connsiteY16" fmla="*/ 1468011 h 2271922"/>
                <a:gd name="connsiteX17" fmla="*/ 2930391 w 3175085"/>
                <a:gd name="connsiteY17" fmla="*/ 1479662 h 2271922"/>
                <a:gd name="connsiteX18" fmla="*/ 2988651 w 3175085"/>
                <a:gd name="connsiteY18" fmla="*/ 1514615 h 2271922"/>
                <a:gd name="connsiteX19" fmla="*/ 3093520 w 3175085"/>
                <a:gd name="connsiteY19" fmla="*/ 1642775 h 2271922"/>
                <a:gd name="connsiteX20" fmla="*/ 3116825 w 3175085"/>
                <a:gd name="connsiteY20" fmla="*/ 1701029 h 2271922"/>
                <a:gd name="connsiteX21" fmla="*/ 3151781 w 3175085"/>
                <a:gd name="connsiteY21" fmla="*/ 1770934 h 2271922"/>
                <a:gd name="connsiteX22" fmla="*/ 3175085 w 3175085"/>
                <a:gd name="connsiteY22" fmla="*/ 1840840 h 2271922"/>
                <a:gd name="connsiteX23" fmla="*/ 2347785 w 3175085"/>
                <a:gd name="connsiteY23" fmla="*/ 1864141 h 2271922"/>
                <a:gd name="connsiteX24" fmla="*/ 2277872 w 3175085"/>
                <a:gd name="connsiteY24" fmla="*/ 1887443 h 2271922"/>
                <a:gd name="connsiteX25" fmla="*/ 2242916 w 3175085"/>
                <a:gd name="connsiteY25" fmla="*/ 1910745 h 2271922"/>
                <a:gd name="connsiteX26" fmla="*/ 2196307 w 3175085"/>
                <a:gd name="connsiteY26" fmla="*/ 1945698 h 2271922"/>
                <a:gd name="connsiteX27" fmla="*/ 2149699 w 3175085"/>
                <a:gd name="connsiteY27" fmla="*/ 1968999 h 2271922"/>
                <a:gd name="connsiteX28" fmla="*/ 2009873 w 3175085"/>
                <a:gd name="connsiteY28" fmla="*/ 2085508 h 2271922"/>
                <a:gd name="connsiteX29" fmla="*/ 1951613 w 3175085"/>
                <a:gd name="connsiteY29" fmla="*/ 2132112 h 2271922"/>
                <a:gd name="connsiteX30" fmla="*/ 1881700 w 3175085"/>
                <a:gd name="connsiteY30" fmla="*/ 2202017 h 2271922"/>
                <a:gd name="connsiteX31" fmla="*/ 1835091 w 3175085"/>
                <a:gd name="connsiteY31" fmla="*/ 2271922 h 2271922"/>
                <a:gd name="connsiteX32" fmla="*/ 1555441 w 3175085"/>
                <a:gd name="connsiteY32" fmla="*/ 2260271 h 2271922"/>
                <a:gd name="connsiteX33" fmla="*/ 1380659 w 3175085"/>
                <a:gd name="connsiteY33" fmla="*/ 2202017 h 2271922"/>
                <a:gd name="connsiteX34" fmla="*/ 1322398 w 3175085"/>
                <a:gd name="connsiteY34" fmla="*/ 2178715 h 2271922"/>
                <a:gd name="connsiteX35" fmla="*/ 1240833 w 3175085"/>
                <a:gd name="connsiteY35" fmla="*/ 2132112 h 2271922"/>
                <a:gd name="connsiteX36" fmla="*/ 1229181 w 3175085"/>
                <a:gd name="connsiteY36" fmla="*/ 2097159 h 2271922"/>
                <a:gd name="connsiteX37" fmla="*/ 1229181 w 3175085"/>
                <a:gd name="connsiteY37" fmla="*/ 1945698 h 2271922"/>
                <a:gd name="connsiteX38" fmla="*/ 1264138 w 3175085"/>
                <a:gd name="connsiteY38" fmla="*/ 1910745 h 2271922"/>
                <a:gd name="connsiteX39" fmla="*/ 1310746 w 3175085"/>
                <a:gd name="connsiteY39" fmla="*/ 1840840 h 2271922"/>
                <a:gd name="connsiteX40" fmla="*/ 1322398 w 3175085"/>
                <a:gd name="connsiteY40" fmla="*/ 1805887 h 2271922"/>
                <a:gd name="connsiteX41" fmla="*/ 1310746 w 3175085"/>
                <a:gd name="connsiteY41" fmla="*/ 1759284 h 2271922"/>
                <a:gd name="connsiteX42" fmla="*/ 1135964 w 3175085"/>
                <a:gd name="connsiteY42" fmla="*/ 1712680 h 2271922"/>
                <a:gd name="connsiteX43" fmla="*/ 798053 w 3175085"/>
                <a:gd name="connsiteY43" fmla="*/ 1666076 h 2271922"/>
                <a:gd name="connsiteX44" fmla="*/ 506750 w 3175085"/>
                <a:gd name="connsiteY44" fmla="*/ 1619473 h 2271922"/>
                <a:gd name="connsiteX45" fmla="*/ 273708 w 3175085"/>
                <a:gd name="connsiteY45" fmla="*/ 1549568 h 2271922"/>
                <a:gd name="connsiteX46" fmla="*/ 122230 w 3175085"/>
                <a:gd name="connsiteY46" fmla="*/ 1409757 h 2271922"/>
                <a:gd name="connsiteX47" fmla="*/ 17361 w 3175085"/>
                <a:gd name="connsiteY47" fmla="*/ 1234994 h 2271922"/>
                <a:gd name="connsiteX48" fmla="*/ 17361 w 3175085"/>
                <a:gd name="connsiteY48" fmla="*/ 1071882 h 2271922"/>
                <a:gd name="connsiteX49" fmla="*/ 75622 w 3175085"/>
                <a:gd name="connsiteY49" fmla="*/ 1048580 h 2271922"/>
                <a:gd name="connsiteX50" fmla="*/ 285360 w 3175085"/>
                <a:gd name="connsiteY50" fmla="*/ 1025278 h 2271922"/>
                <a:gd name="connsiteX51" fmla="*/ 879618 w 3175085"/>
                <a:gd name="connsiteY51" fmla="*/ 990325 h 2271922"/>
                <a:gd name="connsiteX52" fmla="*/ 809705 w 3175085"/>
                <a:gd name="connsiteY52" fmla="*/ 734006 h 2271922"/>
                <a:gd name="connsiteX53" fmla="*/ 669880 w 3175085"/>
                <a:gd name="connsiteY53" fmla="*/ 617497 h 2271922"/>
                <a:gd name="connsiteX54" fmla="*/ 378577 w 3175085"/>
                <a:gd name="connsiteY54" fmla="*/ 477687 h 2271922"/>
                <a:gd name="connsiteX55" fmla="*/ 238751 w 3175085"/>
                <a:gd name="connsiteY55" fmla="*/ 407781 h 2271922"/>
                <a:gd name="connsiteX56" fmla="*/ 180491 w 3175085"/>
                <a:gd name="connsiteY56" fmla="*/ 372829 h 2271922"/>
                <a:gd name="connsiteX57" fmla="*/ 133882 w 3175085"/>
                <a:gd name="connsiteY57" fmla="*/ 326225 h 2271922"/>
                <a:gd name="connsiteX58" fmla="*/ 122230 w 3175085"/>
                <a:gd name="connsiteY58" fmla="*/ 291272 h 2271922"/>
                <a:gd name="connsiteX59" fmla="*/ 215447 w 3175085"/>
                <a:gd name="connsiteY59" fmla="*/ 256320 h 2271922"/>
                <a:gd name="connsiteX60" fmla="*/ 378577 w 3175085"/>
                <a:gd name="connsiteY60" fmla="*/ 209716 h 2271922"/>
                <a:gd name="connsiteX61" fmla="*/ 902922 w 3175085"/>
                <a:gd name="connsiteY61" fmla="*/ 221367 h 2271922"/>
                <a:gd name="connsiteX62" fmla="*/ 1112660 w 3175085"/>
                <a:gd name="connsiteY62" fmla="*/ 291272 h 2271922"/>
                <a:gd name="connsiteX63" fmla="*/ 1182573 w 3175085"/>
                <a:gd name="connsiteY63" fmla="*/ 349527 h 2271922"/>
                <a:gd name="connsiteX64" fmla="*/ 1217529 w 3175085"/>
                <a:gd name="connsiteY64" fmla="*/ 372829 h 2271922"/>
                <a:gd name="connsiteX65" fmla="*/ 1299094 w 3175085"/>
                <a:gd name="connsiteY65" fmla="*/ 139811 h 2271922"/>
                <a:gd name="connsiteX66" fmla="*/ 1345703 w 3175085"/>
                <a:gd name="connsiteY66" fmla="*/ 46604 h 2271922"/>
                <a:gd name="connsiteX67" fmla="*/ 1403963 w 3175085"/>
                <a:gd name="connsiteY67" fmla="*/ 0 h 2271922"/>
                <a:gd name="connsiteX68" fmla="*/ 1462224 w 3175085"/>
                <a:gd name="connsiteY68" fmla="*/ 209716 h 2271922"/>
                <a:gd name="connsiteX69" fmla="*/ 1567093 w 3175085"/>
                <a:gd name="connsiteY69" fmla="*/ 361178 h 2271922"/>
                <a:gd name="connsiteX70" fmla="*/ 1590397 w 3175085"/>
                <a:gd name="connsiteY70" fmla="*/ 396130 h 2271922"/>
                <a:gd name="connsiteX71" fmla="*/ 1625353 w 3175085"/>
                <a:gd name="connsiteY71" fmla="*/ 419432 h 2271922"/>
                <a:gd name="connsiteX72" fmla="*/ 1648658 w 3175085"/>
                <a:gd name="connsiteY72" fmla="*/ 442734 h 2271922"/>
                <a:gd name="connsiteX73" fmla="*/ 1532136 w 3175085"/>
                <a:gd name="connsiteY73" fmla="*/ 454385 h 2271922"/>
                <a:gd name="connsiteX74" fmla="*/ 1240833 w 3175085"/>
                <a:gd name="connsiteY74" fmla="*/ 570894 h 2271922"/>
                <a:gd name="connsiteX75" fmla="*/ 1194225 w 3175085"/>
                <a:gd name="connsiteY75" fmla="*/ 605846 h 2271922"/>
                <a:gd name="connsiteX76" fmla="*/ 1182573 w 3175085"/>
                <a:gd name="connsiteY76" fmla="*/ 640799 h 2271922"/>
                <a:gd name="connsiteX77" fmla="*/ 1229181 w 3175085"/>
                <a:gd name="connsiteY77" fmla="*/ 734006 h 2271922"/>
                <a:gd name="connsiteX78" fmla="*/ 1322398 w 3175085"/>
                <a:gd name="connsiteY78" fmla="*/ 757308 h 2271922"/>
                <a:gd name="connsiteX79" fmla="*/ 1392311 w 3175085"/>
                <a:gd name="connsiteY79" fmla="*/ 768959 h 2271922"/>
                <a:gd name="connsiteX80" fmla="*/ 1450572 w 3175085"/>
                <a:gd name="connsiteY80" fmla="*/ 780609 h 2271922"/>
                <a:gd name="connsiteX81" fmla="*/ 1625353 w 3175085"/>
                <a:gd name="connsiteY81" fmla="*/ 768959 h 2271922"/>
                <a:gd name="connsiteX82" fmla="*/ 1648658 w 3175085"/>
                <a:gd name="connsiteY82" fmla="*/ 745657 h 2271922"/>
                <a:gd name="connsiteX83" fmla="*/ 1730222 w 3175085"/>
                <a:gd name="connsiteY83" fmla="*/ 768959 h 2271922"/>
                <a:gd name="connsiteX84" fmla="*/ 1753527 w 3175085"/>
                <a:gd name="connsiteY84" fmla="*/ 745657 h 2271922"/>
                <a:gd name="connsiteX85" fmla="*/ 1788483 w 3175085"/>
                <a:gd name="connsiteY85" fmla="*/ 722355 h 2271922"/>
                <a:gd name="connsiteX86" fmla="*/ 1788483 w 3175085"/>
                <a:gd name="connsiteY86" fmla="*/ 722355 h 227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75085" h="2271922">
                  <a:moveTo>
                    <a:pt x="1730222" y="745657"/>
                  </a:moveTo>
                  <a:lnTo>
                    <a:pt x="1730222" y="745657"/>
                  </a:lnTo>
                  <a:cubicBezTo>
                    <a:pt x="1877816" y="753424"/>
                    <a:pt x="2025217" y="767112"/>
                    <a:pt x="2173003" y="768959"/>
                  </a:cubicBezTo>
                  <a:cubicBezTo>
                    <a:pt x="2336166" y="770998"/>
                    <a:pt x="2500026" y="773543"/>
                    <a:pt x="2662392" y="757308"/>
                  </a:cubicBezTo>
                  <a:cubicBezTo>
                    <a:pt x="2696959" y="753852"/>
                    <a:pt x="2755609" y="710704"/>
                    <a:pt x="2755609" y="710704"/>
                  </a:cubicBezTo>
                  <a:cubicBezTo>
                    <a:pt x="2782797" y="726239"/>
                    <a:pt x="2815031" y="735167"/>
                    <a:pt x="2837174" y="757308"/>
                  </a:cubicBezTo>
                  <a:cubicBezTo>
                    <a:pt x="2866880" y="787011"/>
                    <a:pt x="2907086" y="862166"/>
                    <a:pt x="2907086" y="862166"/>
                  </a:cubicBezTo>
                  <a:cubicBezTo>
                    <a:pt x="2934415" y="971462"/>
                    <a:pt x="2896099" y="837445"/>
                    <a:pt x="2953695" y="967024"/>
                  </a:cubicBezTo>
                  <a:cubicBezTo>
                    <a:pt x="2959679" y="980487"/>
                    <a:pt x="2975156" y="1062669"/>
                    <a:pt x="2976999" y="1071882"/>
                  </a:cubicBezTo>
                  <a:cubicBezTo>
                    <a:pt x="2969231" y="1110718"/>
                    <a:pt x="2973346" y="1154004"/>
                    <a:pt x="2953695" y="1188390"/>
                  </a:cubicBezTo>
                  <a:cubicBezTo>
                    <a:pt x="2939798" y="1212707"/>
                    <a:pt x="2905459" y="1217260"/>
                    <a:pt x="2883782" y="1234994"/>
                  </a:cubicBezTo>
                  <a:cubicBezTo>
                    <a:pt x="2862526" y="1252383"/>
                    <a:pt x="2846049" y="1275004"/>
                    <a:pt x="2825522" y="1293248"/>
                  </a:cubicBezTo>
                  <a:cubicBezTo>
                    <a:pt x="2811007" y="1306149"/>
                    <a:pt x="2793428" y="1315300"/>
                    <a:pt x="2778913" y="1328201"/>
                  </a:cubicBezTo>
                  <a:cubicBezTo>
                    <a:pt x="2758386" y="1346445"/>
                    <a:pt x="2720652" y="1386455"/>
                    <a:pt x="2720652" y="1386455"/>
                  </a:cubicBezTo>
                  <a:cubicBezTo>
                    <a:pt x="2728420" y="1405873"/>
                    <a:pt x="2727225" y="1432162"/>
                    <a:pt x="2743957" y="1444710"/>
                  </a:cubicBezTo>
                  <a:cubicBezTo>
                    <a:pt x="2762858" y="1458884"/>
                    <a:pt x="2790806" y="1451237"/>
                    <a:pt x="2813869" y="1456361"/>
                  </a:cubicBezTo>
                  <a:cubicBezTo>
                    <a:pt x="2825859" y="1459025"/>
                    <a:pt x="2836782" y="1465603"/>
                    <a:pt x="2848826" y="1468011"/>
                  </a:cubicBezTo>
                  <a:cubicBezTo>
                    <a:pt x="2875757" y="1473396"/>
                    <a:pt x="2903203" y="1475778"/>
                    <a:pt x="2930391" y="1479662"/>
                  </a:cubicBezTo>
                  <a:cubicBezTo>
                    <a:pt x="2949811" y="1491313"/>
                    <a:pt x="2970774" y="1500712"/>
                    <a:pt x="2988651" y="1514615"/>
                  </a:cubicBezTo>
                  <a:cubicBezTo>
                    <a:pt x="3026545" y="1544085"/>
                    <a:pt x="3071667" y="1605318"/>
                    <a:pt x="3093520" y="1642775"/>
                  </a:cubicBezTo>
                  <a:cubicBezTo>
                    <a:pt x="3104059" y="1660840"/>
                    <a:pt x="3108170" y="1681990"/>
                    <a:pt x="3116825" y="1701029"/>
                  </a:cubicBezTo>
                  <a:cubicBezTo>
                    <a:pt x="3127607" y="1724746"/>
                    <a:pt x="3141760" y="1746886"/>
                    <a:pt x="3151781" y="1770934"/>
                  </a:cubicBezTo>
                  <a:cubicBezTo>
                    <a:pt x="3161229" y="1793607"/>
                    <a:pt x="3175085" y="1840840"/>
                    <a:pt x="3175085" y="1840840"/>
                  </a:cubicBezTo>
                  <a:cubicBezTo>
                    <a:pt x="2824149" y="1890969"/>
                    <a:pt x="3331538" y="1821985"/>
                    <a:pt x="2347785" y="1864141"/>
                  </a:cubicBezTo>
                  <a:cubicBezTo>
                    <a:pt x="2323243" y="1865193"/>
                    <a:pt x="2301176" y="1879676"/>
                    <a:pt x="2277872" y="1887443"/>
                  </a:cubicBezTo>
                  <a:cubicBezTo>
                    <a:pt x="2266220" y="1895210"/>
                    <a:pt x="2254312" y="1902606"/>
                    <a:pt x="2242916" y="1910745"/>
                  </a:cubicBezTo>
                  <a:cubicBezTo>
                    <a:pt x="2227113" y="1922032"/>
                    <a:pt x="2212775" y="1935406"/>
                    <a:pt x="2196307" y="1945698"/>
                  </a:cubicBezTo>
                  <a:cubicBezTo>
                    <a:pt x="2181577" y="1954903"/>
                    <a:pt x="2163980" y="1959113"/>
                    <a:pt x="2149699" y="1968999"/>
                  </a:cubicBezTo>
                  <a:cubicBezTo>
                    <a:pt x="1965144" y="2096755"/>
                    <a:pt x="2100956" y="2005819"/>
                    <a:pt x="2009873" y="2085508"/>
                  </a:cubicBezTo>
                  <a:cubicBezTo>
                    <a:pt x="1991156" y="2101883"/>
                    <a:pt x="1970015" y="2115384"/>
                    <a:pt x="1951613" y="2132112"/>
                  </a:cubicBezTo>
                  <a:cubicBezTo>
                    <a:pt x="1927227" y="2154279"/>
                    <a:pt x="1899982" y="2174597"/>
                    <a:pt x="1881700" y="2202017"/>
                  </a:cubicBezTo>
                  <a:lnTo>
                    <a:pt x="1835091" y="2271922"/>
                  </a:lnTo>
                  <a:cubicBezTo>
                    <a:pt x="1741874" y="2268038"/>
                    <a:pt x="1648355" y="2268717"/>
                    <a:pt x="1555441" y="2260271"/>
                  </a:cubicBezTo>
                  <a:cubicBezTo>
                    <a:pt x="1454676" y="2251112"/>
                    <a:pt x="1461109" y="2238582"/>
                    <a:pt x="1380659" y="2202017"/>
                  </a:cubicBezTo>
                  <a:cubicBezTo>
                    <a:pt x="1361617" y="2193363"/>
                    <a:pt x="1341512" y="2187209"/>
                    <a:pt x="1322398" y="2178715"/>
                  </a:cubicBezTo>
                  <a:cubicBezTo>
                    <a:pt x="1278052" y="2159008"/>
                    <a:pt x="1278321" y="2157100"/>
                    <a:pt x="1240833" y="2132112"/>
                  </a:cubicBezTo>
                  <a:cubicBezTo>
                    <a:pt x="1236949" y="2120461"/>
                    <a:pt x="1232160" y="2109074"/>
                    <a:pt x="1229181" y="2097159"/>
                  </a:cubicBezTo>
                  <a:cubicBezTo>
                    <a:pt x="1215692" y="2043208"/>
                    <a:pt x="1208267" y="2003205"/>
                    <a:pt x="1229181" y="1945698"/>
                  </a:cubicBezTo>
                  <a:cubicBezTo>
                    <a:pt x="1234813" y="1930212"/>
                    <a:pt x="1254021" y="1923751"/>
                    <a:pt x="1264138" y="1910745"/>
                  </a:cubicBezTo>
                  <a:cubicBezTo>
                    <a:pt x="1281333" y="1888639"/>
                    <a:pt x="1310746" y="1840840"/>
                    <a:pt x="1310746" y="1840840"/>
                  </a:cubicBezTo>
                  <a:cubicBezTo>
                    <a:pt x="1314630" y="1829189"/>
                    <a:pt x="1322398" y="1818168"/>
                    <a:pt x="1322398" y="1805887"/>
                  </a:cubicBezTo>
                  <a:cubicBezTo>
                    <a:pt x="1322398" y="1789874"/>
                    <a:pt x="1322069" y="1770606"/>
                    <a:pt x="1310746" y="1759284"/>
                  </a:cubicBezTo>
                  <a:cubicBezTo>
                    <a:pt x="1287020" y="1735561"/>
                    <a:pt x="1137948" y="1713025"/>
                    <a:pt x="1135964" y="1712680"/>
                  </a:cubicBezTo>
                  <a:cubicBezTo>
                    <a:pt x="928175" y="1676546"/>
                    <a:pt x="1028328" y="1699771"/>
                    <a:pt x="798053" y="1666076"/>
                  </a:cubicBezTo>
                  <a:cubicBezTo>
                    <a:pt x="700753" y="1651839"/>
                    <a:pt x="601621" y="1645345"/>
                    <a:pt x="506750" y="1619473"/>
                  </a:cubicBezTo>
                  <a:cubicBezTo>
                    <a:pt x="343028" y="1574826"/>
                    <a:pt x="420589" y="1598522"/>
                    <a:pt x="273708" y="1549568"/>
                  </a:cubicBezTo>
                  <a:cubicBezTo>
                    <a:pt x="225070" y="1507882"/>
                    <a:pt x="164131" y="1459270"/>
                    <a:pt x="122230" y="1409757"/>
                  </a:cubicBezTo>
                  <a:cubicBezTo>
                    <a:pt x="64697" y="1341771"/>
                    <a:pt x="57160" y="1314585"/>
                    <a:pt x="17361" y="1234994"/>
                  </a:cubicBezTo>
                  <a:cubicBezTo>
                    <a:pt x="3488" y="1179506"/>
                    <a:pt x="-13545" y="1133687"/>
                    <a:pt x="17361" y="1071882"/>
                  </a:cubicBezTo>
                  <a:cubicBezTo>
                    <a:pt x="26716" y="1053175"/>
                    <a:pt x="55241" y="1053283"/>
                    <a:pt x="75622" y="1048580"/>
                  </a:cubicBezTo>
                  <a:cubicBezTo>
                    <a:pt x="100084" y="1042935"/>
                    <a:pt x="271667" y="1026523"/>
                    <a:pt x="285360" y="1025278"/>
                  </a:cubicBezTo>
                  <a:cubicBezTo>
                    <a:pt x="520710" y="1003885"/>
                    <a:pt x="558879" y="1006772"/>
                    <a:pt x="879618" y="990325"/>
                  </a:cubicBezTo>
                  <a:cubicBezTo>
                    <a:pt x="856314" y="904885"/>
                    <a:pt x="853126" y="811192"/>
                    <a:pt x="809705" y="734006"/>
                  </a:cubicBezTo>
                  <a:cubicBezTo>
                    <a:pt x="779959" y="681131"/>
                    <a:pt x="720050" y="651609"/>
                    <a:pt x="669880" y="617497"/>
                  </a:cubicBezTo>
                  <a:cubicBezTo>
                    <a:pt x="557901" y="541360"/>
                    <a:pt x="497416" y="532149"/>
                    <a:pt x="378577" y="477687"/>
                  </a:cubicBezTo>
                  <a:cubicBezTo>
                    <a:pt x="331206" y="455977"/>
                    <a:pt x="284805" y="432160"/>
                    <a:pt x="238751" y="407781"/>
                  </a:cubicBezTo>
                  <a:cubicBezTo>
                    <a:pt x="218736" y="397186"/>
                    <a:pt x="198368" y="386732"/>
                    <a:pt x="180491" y="372829"/>
                  </a:cubicBezTo>
                  <a:cubicBezTo>
                    <a:pt x="163148" y="359341"/>
                    <a:pt x="149418" y="341760"/>
                    <a:pt x="133882" y="326225"/>
                  </a:cubicBezTo>
                  <a:cubicBezTo>
                    <a:pt x="129998" y="314574"/>
                    <a:pt x="112905" y="299264"/>
                    <a:pt x="122230" y="291272"/>
                  </a:cubicBezTo>
                  <a:cubicBezTo>
                    <a:pt x="147427" y="269677"/>
                    <a:pt x="183824" y="266381"/>
                    <a:pt x="215447" y="256320"/>
                  </a:cubicBezTo>
                  <a:cubicBezTo>
                    <a:pt x="269338" y="239175"/>
                    <a:pt x="324200" y="225251"/>
                    <a:pt x="378577" y="209716"/>
                  </a:cubicBezTo>
                  <a:lnTo>
                    <a:pt x="902922" y="221367"/>
                  </a:lnTo>
                  <a:cubicBezTo>
                    <a:pt x="976165" y="229504"/>
                    <a:pt x="1112660" y="291272"/>
                    <a:pt x="1112660" y="291272"/>
                  </a:cubicBezTo>
                  <a:cubicBezTo>
                    <a:pt x="1199449" y="349126"/>
                    <a:pt x="1092855" y="274770"/>
                    <a:pt x="1182573" y="349527"/>
                  </a:cubicBezTo>
                  <a:cubicBezTo>
                    <a:pt x="1193331" y="358491"/>
                    <a:pt x="1205877" y="365062"/>
                    <a:pt x="1217529" y="372829"/>
                  </a:cubicBezTo>
                  <a:cubicBezTo>
                    <a:pt x="1239203" y="286141"/>
                    <a:pt x="1248736" y="240516"/>
                    <a:pt x="1299094" y="139811"/>
                  </a:cubicBezTo>
                  <a:cubicBezTo>
                    <a:pt x="1314630" y="108742"/>
                    <a:pt x="1324859" y="74393"/>
                    <a:pt x="1345703" y="46604"/>
                  </a:cubicBezTo>
                  <a:cubicBezTo>
                    <a:pt x="1360625" y="26710"/>
                    <a:pt x="1384543" y="15535"/>
                    <a:pt x="1403963" y="0"/>
                  </a:cubicBezTo>
                  <a:cubicBezTo>
                    <a:pt x="1417896" y="55728"/>
                    <a:pt x="1451595" y="192711"/>
                    <a:pt x="1462224" y="209716"/>
                  </a:cubicBezTo>
                  <a:cubicBezTo>
                    <a:pt x="1565659" y="375195"/>
                    <a:pt x="1475879" y="239573"/>
                    <a:pt x="1567093" y="361178"/>
                  </a:cubicBezTo>
                  <a:cubicBezTo>
                    <a:pt x="1575495" y="372380"/>
                    <a:pt x="1580495" y="386229"/>
                    <a:pt x="1590397" y="396130"/>
                  </a:cubicBezTo>
                  <a:cubicBezTo>
                    <a:pt x="1600300" y="406032"/>
                    <a:pt x="1614418" y="410685"/>
                    <a:pt x="1625353" y="419432"/>
                  </a:cubicBezTo>
                  <a:cubicBezTo>
                    <a:pt x="1633931" y="426294"/>
                    <a:pt x="1640890" y="434967"/>
                    <a:pt x="1648658" y="442734"/>
                  </a:cubicBezTo>
                  <a:cubicBezTo>
                    <a:pt x="1609817" y="446618"/>
                    <a:pt x="1569853" y="444328"/>
                    <a:pt x="1532136" y="454385"/>
                  </a:cubicBezTo>
                  <a:cubicBezTo>
                    <a:pt x="1408749" y="487285"/>
                    <a:pt x="1333611" y="509049"/>
                    <a:pt x="1240833" y="570894"/>
                  </a:cubicBezTo>
                  <a:cubicBezTo>
                    <a:pt x="1224675" y="581665"/>
                    <a:pt x="1209761" y="594195"/>
                    <a:pt x="1194225" y="605846"/>
                  </a:cubicBezTo>
                  <a:cubicBezTo>
                    <a:pt x="1190341" y="617497"/>
                    <a:pt x="1179341" y="628950"/>
                    <a:pt x="1182573" y="640799"/>
                  </a:cubicBezTo>
                  <a:cubicBezTo>
                    <a:pt x="1191714" y="674312"/>
                    <a:pt x="1202494" y="711769"/>
                    <a:pt x="1229181" y="734006"/>
                  </a:cubicBezTo>
                  <a:cubicBezTo>
                    <a:pt x="1253787" y="754509"/>
                    <a:pt x="1291080" y="750598"/>
                    <a:pt x="1322398" y="757308"/>
                  </a:cubicBezTo>
                  <a:cubicBezTo>
                    <a:pt x="1345499" y="762258"/>
                    <a:pt x="1369066" y="764733"/>
                    <a:pt x="1392311" y="768959"/>
                  </a:cubicBezTo>
                  <a:cubicBezTo>
                    <a:pt x="1411796" y="772501"/>
                    <a:pt x="1431152" y="776726"/>
                    <a:pt x="1450572" y="780609"/>
                  </a:cubicBezTo>
                  <a:cubicBezTo>
                    <a:pt x="1508832" y="776726"/>
                    <a:pt x="1567852" y="779105"/>
                    <a:pt x="1625353" y="768959"/>
                  </a:cubicBezTo>
                  <a:cubicBezTo>
                    <a:pt x="1636171" y="767050"/>
                    <a:pt x="1637822" y="747463"/>
                    <a:pt x="1648658" y="745657"/>
                  </a:cubicBezTo>
                  <a:cubicBezTo>
                    <a:pt x="1658412" y="744032"/>
                    <a:pt x="1717478" y="764711"/>
                    <a:pt x="1730222" y="768959"/>
                  </a:cubicBezTo>
                  <a:cubicBezTo>
                    <a:pt x="1737990" y="761192"/>
                    <a:pt x="1744949" y="752519"/>
                    <a:pt x="1753527" y="745657"/>
                  </a:cubicBezTo>
                  <a:cubicBezTo>
                    <a:pt x="1764462" y="736910"/>
                    <a:pt x="1788483" y="722355"/>
                    <a:pt x="1788483" y="722355"/>
                  </a:cubicBezTo>
                  <a:lnTo>
                    <a:pt x="1788483" y="722355"/>
                  </a:lnTo>
                </a:path>
              </a:pathLst>
            </a:custGeom>
            <a:solidFill>
              <a:srgbClr val="5CB44C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70564" y="4101452"/>
              <a:ext cx="622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5324" y="1435392"/>
              <a:ext cx="1497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Test Condition</a:t>
              </a:r>
              <a:endParaRPr lang="en-US" sz="2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63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26" y="105308"/>
            <a:ext cx="11711674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Project Logistics: </a:t>
            </a:r>
            <a:br>
              <a:rPr lang="en-US" sz="2800" dirty="0" smtClean="0"/>
            </a:br>
            <a:r>
              <a:rPr lang="en-US" sz="2400" dirty="0" smtClean="0"/>
              <a:t>High Throughput Screen of ~ 2,700 library </a:t>
            </a:r>
            <a:r>
              <a:rPr lang="en-US" sz="2400" dirty="0" smtClean="0"/>
              <a:t>(</a:t>
            </a:r>
            <a:r>
              <a:rPr lang="en-US" sz="2400" dirty="0" smtClean="0"/>
              <a:t>FDA approved, EU approved or Phase 3 agents)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01" y="1757908"/>
            <a:ext cx="4559960" cy="1923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51" y="29330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46" y="2755927"/>
            <a:ext cx="3123754" cy="1607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1" y="1531557"/>
            <a:ext cx="452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Infect pooled primary human macrophages </a:t>
            </a:r>
          </a:p>
          <a:p>
            <a:pPr algn="ctr"/>
            <a:r>
              <a:rPr lang="en-US" dirty="0" smtClean="0"/>
              <a:t>(3 donors)</a:t>
            </a:r>
          </a:p>
          <a:p>
            <a:pPr algn="ctr"/>
            <a:r>
              <a:rPr lang="en-US" dirty="0" smtClean="0"/>
              <a:t> in 96 well plate with eGFP env- HIV-1 +/- 10 µM candidate agents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2350" y="1071980"/>
            <a:ext cx="623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6A620"/>
                </a:solidFill>
              </a:rPr>
              <a:t>Facilitated through Emory Center for Drug Discovery Pilot Award </a:t>
            </a:r>
            <a:endParaRPr lang="en-US" dirty="0">
              <a:solidFill>
                <a:srgbClr val="16A62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21558" y="3266102"/>
            <a:ext cx="127288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8182" y="2609890"/>
            <a:ext cx="9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hr</a:t>
            </a:r>
          </a:p>
          <a:p>
            <a:r>
              <a:rPr lang="en-US" dirty="0" smtClean="0"/>
              <a:t>fix plate</a:t>
            </a:r>
            <a:endParaRPr lang="en-US" dirty="0"/>
          </a:p>
        </p:txBody>
      </p:sp>
      <p:pic>
        <p:nvPicPr>
          <p:cNvPr id="3" name="Picture 2" descr="Screen Shot 2019-07-18 at 9.30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"/>
          <a:stretch/>
        </p:blipFill>
        <p:spPr>
          <a:xfrm>
            <a:off x="188226" y="4126756"/>
            <a:ext cx="8030401" cy="1844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200" y="3839838"/>
            <a:ext cx="37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screen plate with test agents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2928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94339" y="4595197"/>
            <a:ext cx="24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Control (Vector + VPX)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25411" y="5348412"/>
            <a:ext cx="239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 Control (Vector alone)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1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80" y="89015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Discovery Funnel Towards </a:t>
            </a:r>
            <a:br>
              <a:rPr lang="en-US" sz="3600" dirty="0" smtClean="0"/>
            </a:br>
            <a:r>
              <a:rPr lang="en-US" sz="3600" dirty="0" smtClean="0"/>
              <a:t>High Specificity Agents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86753" y="6483625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157119" y="1322342"/>
            <a:ext cx="11949008" cy="4723548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0007" y="1322343"/>
            <a:ext cx="3865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2,700 agents: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2,500 FDA approved/Phase 3 agents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200 natural products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2210" y="2392780"/>
            <a:ext cx="91777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0367" y="2469594"/>
            <a:ext cx="573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57 agents accelerate HIV-1 replication in M</a:t>
            </a:r>
            <a:r>
              <a:rPr lang="en-US" sz="2400" dirty="0">
                <a:latin typeface="Arial"/>
                <a:cs typeface="Arial"/>
              </a:rPr>
              <a:t>ϕ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84655" y="3072041"/>
            <a:ext cx="74963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5925" y="3064177"/>
            <a:ext cx="798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12 agents accelerate HIV-1 replication in M</a:t>
            </a:r>
            <a:r>
              <a:rPr lang="en-US" sz="2000" dirty="0">
                <a:latin typeface="Arial"/>
                <a:cs typeface="Arial"/>
              </a:rPr>
              <a:t>ϕ</a:t>
            </a:r>
          </a:p>
          <a:p>
            <a:pPr algn="ctr"/>
            <a:r>
              <a:rPr lang="en-US" sz="2000" dirty="0"/>
              <a:t> AND kill the infected M</a:t>
            </a:r>
            <a:r>
              <a:rPr lang="en-US" sz="2000" dirty="0">
                <a:latin typeface="Arial"/>
                <a:cs typeface="Arial"/>
              </a:rPr>
              <a:t>ϕ</a:t>
            </a:r>
          </a:p>
          <a:p>
            <a:pPr algn="ctr"/>
            <a:r>
              <a:rPr lang="en-US" sz="2000" dirty="0"/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433495" y="3896671"/>
            <a:ext cx="541945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3495" y="4272212"/>
            <a:ext cx="5653259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    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Two agents found to:</a:t>
            </a:r>
            <a:endParaRPr lang="en-US" sz="2000" b="1" u="sng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Accelerate </a:t>
            </a:r>
            <a:r>
              <a:rPr lang="en-US" sz="2000" dirty="0"/>
              <a:t>HIV-1 replication in </a:t>
            </a:r>
            <a:r>
              <a:rPr lang="en-US" sz="2000" dirty="0" smtClean="0"/>
              <a:t>M</a:t>
            </a:r>
            <a:r>
              <a:rPr lang="en-US" sz="2000" dirty="0" smtClean="0">
                <a:latin typeface="Arial"/>
                <a:cs typeface="Arial"/>
              </a:rPr>
              <a:t>ϕ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Kill </a:t>
            </a:r>
            <a:r>
              <a:rPr lang="en-US" sz="2000" dirty="0"/>
              <a:t>the infected M</a:t>
            </a:r>
            <a:r>
              <a:rPr lang="en-US" sz="2000" dirty="0">
                <a:latin typeface="Arial"/>
                <a:cs typeface="Arial"/>
              </a:rPr>
              <a:t>ϕ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smtClean="0"/>
              <a:t>   Not </a:t>
            </a:r>
            <a:r>
              <a:rPr lang="en-US" sz="2000" dirty="0"/>
              <a:t>kill uninfected </a:t>
            </a:r>
            <a:r>
              <a:rPr lang="en-US" sz="2000" dirty="0" smtClean="0"/>
              <a:t>M</a:t>
            </a:r>
            <a:r>
              <a:rPr lang="en-US" sz="2000" dirty="0" smtClean="0">
                <a:latin typeface="Arial"/>
                <a:cs typeface="Arial"/>
              </a:rPr>
              <a:t>ϕ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87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Candidate agents that selectively kill only HIV-infected macrophages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1" y="1764849"/>
            <a:ext cx="4096084" cy="1844623"/>
            <a:chOff x="457200" y="1684640"/>
            <a:chExt cx="3072063" cy="1844623"/>
          </a:xfrm>
        </p:grpSpPr>
        <p:pic>
          <p:nvPicPr>
            <p:cNvPr id="5" name="Picture 4" descr="Screen Shot 2019-01-29 at 3.21.59 PM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60" b="66496"/>
            <a:stretch/>
          </p:blipFill>
          <p:spPr>
            <a:xfrm>
              <a:off x="457200" y="1684640"/>
              <a:ext cx="2976440" cy="16838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79053" y="3128211"/>
              <a:ext cx="1350210" cy="401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64511" y="1785695"/>
            <a:ext cx="4687861" cy="2045148"/>
            <a:chOff x="4625471" y="1738115"/>
            <a:chExt cx="3515896" cy="2045148"/>
          </a:xfrm>
        </p:grpSpPr>
        <p:pic>
          <p:nvPicPr>
            <p:cNvPr id="6" name="Picture 5" descr="Screen Shot 2019-01-29 at 3.21.59 PM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1" b="62803"/>
            <a:stretch/>
          </p:blipFill>
          <p:spPr>
            <a:xfrm>
              <a:off x="4625472" y="1738115"/>
              <a:ext cx="3515895" cy="18713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625471" y="3248529"/>
              <a:ext cx="2152317" cy="534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8537" y="3609472"/>
            <a:ext cx="4458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FDA approved indication = anti-seizure (2008, Novartis).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Oral bid dosing.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Approved for use in children (age 1-17).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BBB penetrant.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Mechanism of action = unknown; possibly impacting sodium channels.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282" y="3333040"/>
            <a:ext cx="1878709" cy="25080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5707" y="2686709"/>
            <a:ext cx="162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Bergenia </a:t>
            </a:r>
          </a:p>
          <a:p>
            <a:pPr algn="ctr"/>
            <a:r>
              <a:rPr lang="en-US" i="1" dirty="0"/>
              <a:t>stracheyi plant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0809" y="3761872"/>
            <a:ext cx="445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Derived from n</a:t>
            </a:r>
            <a:r>
              <a:rPr lang="en-US" dirty="0" smtClean="0"/>
              <a:t>atural sources.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Himalayan/Chinese origin.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Known immunomodulatory </a:t>
            </a:r>
            <a:r>
              <a:rPr lang="en-US" dirty="0" smtClean="0"/>
              <a:t>effects.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7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108"/>
            <a:ext cx="113838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Mechanistic &amp; Drug Specificity Studies on Novel Agents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3188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800100" lvl="2" indent="0" algn="just">
              <a:buNone/>
            </a:pPr>
            <a:endParaRPr lang="en-US" sz="2000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Dose response: Effect of rufinamide and bergenin on acceleration of HIV-1 replication in primary macrophages and microglia? 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Effect of rufinamide and bergenin on </a:t>
            </a:r>
            <a:r>
              <a:rPr lang="en-US" dirty="0" smtClean="0"/>
              <a:t>SAMHD1 </a:t>
            </a:r>
            <a:r>
              <a:rPr lang="en-US" dirty="0"/>
              <a:t>(key </a:t>
            </a:r>
            <a:r>
              <a:rPr lang="en-US" dirty="0" smtClean="0"/>
              <a:t>modulator </a:t>
            </a:r>
            <a:r>
              <a:rPr lang="en-US" dirty="0"/>
              <a:t>of viral replication kinetics in myeloid cells)? 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Specificity of rufinamide and bergenin towards only infected macrophages? 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770"/>
            <a:ext cx="10972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Rufinamide and Bergenin accelerate HIV-1 replication in primary human macrophages in env- vector system (green = acceleration)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Macintosh HD:Users:Christina_Personal:Desktop:Screen Shot 2019-06-02 at 11.32.31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62" y="1661145"/>
            <a:ext cx="9227013" cy="22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36843" y="1364167"/>
            <a:ext cx="1016000" cy="440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6843" y="3999312"/>
            <a:ext cx="675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 = HIV-1 acceleration.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= DAPI nuclei stain to normalize data to cell number across wells.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2318" y="1840834"/>
            <a:ext cx="164892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Negative control </a:t>
            </a:r>
          </a:p>
          <a:p>
            <a:pPr algn="ctr"/>
            <a:r>
              <a:rPr lang="en-US" sz="1400" dirty="0" smtClean="0"/>
              <a:t>(HIV-1 vector alone)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8820" y="1872287"/>
            <a:ext cx="232825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Positive control </a:t>
            </a:r>
          </a:p>
          <a:p>
            <a:pPr algn="ctr"/>
            <a:r>
              <a:rPr lang="en-US" sz="1400" dirty="0" smtClean="0"/>
              <a:t>(HIV-1 vector + VPX)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7073" y="1874379"/>
            <a:ext cx="20303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HIV-1 vector + </a:t>
            </a:r>
          </a:p>
          <a:p>
            <a:pPr algn="ctr"/>
            <a:r>
              <a:rPr lang="en-US" sz="1400" dirty="0" smtClean="0"/>
              <a:t>10 µM Bergenin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41067" y="1886698"/>
            <a:ext cx="258960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HIV-1 vector + </a:t>
            </a:r>
          </a:p>
          <a:p>
            <a:pPr algn="ctr"/>
            <a:r>
              <a:rPr lang="en-US" sz="1400" dirty="0" smtClean="0"/>
              <a:t>10 µM Rufinamide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52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674"/>
            <a:ext cx="10972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Rufinamide and Bergenin </a:t>
            </a:r>
            <a:r>
              <a:rPr lang="en-US" sz="2400" dirty="0" smtClean="0"/>
              <a:t>selectively kill ONLY HIV-1 infected primary </a:t>
            </a:r>
            <a:r>
              <a:rPr lang="en-US" sz="2400" dirty="0"/>
              <a:t>human macrophages </a:t>
            </a:r>
            <a:r>
              <a:rPr lang="en-US" sz="2400" dirty="0" smtClean="0"/>
              <a:t>and microglia using a live virus system (wild-type 89.6)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0388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967524"/>
              </p:ext>
            </p:extLst>
          </p:nvPr>
        </p:nvGraphicFramePr>
        <p:xfrm>
          <a:off x="904015" y="1511685"/>
          <a:ext cx="5108480" cy="258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666132" y="2558291"/>
            <a:ext cx="242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% alive cells (Vioblue negative)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51871" y="1080602"/>
            <a:ext cx="125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Rufinamide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359683" y="1022347"/>
            <a:ext cx="102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Bergenin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881219"/>
              </p:ext>
            </p:extLst>
          </p:nvPr>
        </p:nvGraphicFramePr>
        <p:xfrm>
          <a:off x="6512563" y="1363571"/>
          <a:ext cx="54036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5053053" y="2534989"/>
            <a:ext cx="242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% alive cells (Vioblue negative)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37138" y="3853508"/>
            <a:ext cx="4321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0.01	          0.1                 1                10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77939" y="3848082"/>
            <a:ext cx="4321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0.01	          0.1                 1                 10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9001" y="4157110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µM Rufinamide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639329" y="4157110"/>
            <a:ext cx="113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µM Bergenin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45445" y="4908609"/>
            <a:ext cx="3034353" cy="1238492"/>
            <a:chOff x="1562908" y="5429309"/>
            <a:chExt cx="2275765" cy="1238492"/>
          </a:xfrm>
        </p:grpSpPr>
        <p:sp>
          <p:nvSpPr>
            <p:cNvPr id="18" name="TextBox 17"/>
            <p:cNvSpPr txBox="1"/>
            <p:nvPr/>
          </p:nvSpPr>
          <p:spPr>
            <a:xfrm>
              <a:off x="1806078" y="5720582"/>
              <a:ext cx="138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573036" y="5534168"/>
              <a:ext cx="233042" cy="186414"/>
            </a:xfrm>
            <a:prstGeom prst="triangle">
              <a:avLst/>
            </a:prstGeom>
            <a:solidFill>
              <a:srgbClr val="45893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84688" y="5837090"/>
              <a:ext cx="233042" cy="206220"/>
            </a:xfrm>
            <a:prstGeom prst="rect">
              <a:avLst/>
            </a:prstGeom>
            <a:solidFill>
              <a:srgbClr val="CE37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07993" y="6123334"/>
              <a:ext cx="209737" cy="19806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2908" y="6263144"/>
              <a:ext cx="22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52224" y="5429309"/>
              <a:ext cx="1827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= Uninfected Macrophages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53148" y="5721521"/>
              <a:ext cx="1561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= Uninfected Microglia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9028" y="6060337"/>
              <a:ext cx="1669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= Drug treated Microglia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1604" y="6329247"/>
              <a:ext cx="1937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= Drug treated Macrophages</a:t>
              </a:r>
              <a:endParaRPr lang="en-US" sz="16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18690" y="4388686"/>
            <a:ext cx="250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Microglia EC</a:t>
            </a:r>
            <a:r>
              <a:rPr lang="en-US" baseline="-25000" dirty="0" smtClean="0"/>
              <a:t>50</a:t>
            </a:r>
            <a:r>
              <a:rPr lang="en-US" dirty="0" smtClean="0"/>
              <a:t> = </a:t>
            </a:r>
            <a:r>
              <a:rPr lang="en-US" dirty="0" smtClean="0"/>
              <a:t>0.07 µM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719921" y="4657596"/>
            <a:ext cx="298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Macrophage EC</a:t>
            </a:r>
            <a:r>
              <a:rPr lang="en-US" baseline="-25000" dirty="0" smtClean="0"/>
              <a:t>50</a:t>
            </a:r>
            <a:r>
              <a:rPr lang="en-US" dirty="0" smtClean="0"/>
              <a:t> = &lt; </a:t>
            </a:r>
            <a:r>
              <a:rPr lang="en-US" dirty="0" smtClean="0"/>
              <a:t>0.01 µM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45241" y="4582097"/>
            <a:ext cx="281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Macrophage EC</a:t>
            </a:r>
            <a:r>
              <a:rPr lang="en-US" baseline="-25000" dirty="0" smtClean="0"/>
              <a:t>50</a:t>
            </a:r>
            <a:r>
              <a:rPr lang="en-US" dirty="0" smtClean="0"/>
              <a:t> = 0.06 µM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22323" y="4329551"/>
            <a:ext cx="250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Microglia EC</a:t>
            </a:r>
            <a:r>
              <a:rPr lang="en-US" baseline="-25000" dirty="0" smtClean="0"/>
              <a:t>50</a:t>
            </a:r>
            <a:r>
              <a:rPr lang="en-US" dirty="0" smtClean="0"/>
              <a:t> = </a:t>
            </a:r>
            <a:r>
              <a:rPr lang="en-US" dirty="0" smtClean="0"/>
              <a:t>0.03 µM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3560"/>
            <a:ext cx="11401777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Mechanism of HIV-1 replication acceleration is independent of SAMHD1/pSAMHD1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Screen Shot 2019-05-31 at 4.22.58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5" r="44480"/>
          <a:stretch/>
        </p:blipFill>
        <p:spPr>
          <a:xfrm>
            <a:off x="1114405" y="2096717"/>
            <a:ext cx="9590008" cy="29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Rufinamide and bergenin are not toxic </a:t>
            </a:r>
            <a:r>
              <a:rPr lang="en-US" dirty="0" smtClean="0"/>
              <a:t>in different uninfected </a:t>
            </a:r>
            <a:r>
              <a:rPr lang="en-US" dirty="0"/>
              <a:t>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Macintosh HD:Users:Christina_Personal:Desktop:Screen Shot 2019-06-02 at 10.28.52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6"/>
          <a:stretch/>
        </p:blipFill>
        <p:spPr bwMode="auto">
          <a:xfrm>
            <a:off x="785595" y="1780790"/>
            <a:ext cx="10269043" cy="282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0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57"/>
            <a:ext cx="10972800" cy="1143000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8767"/>
            <a:ext cx="10972800" cy="53038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There is a link between accelerated viral replication and cell death in primary human macrophages and microglia.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Rufinamide and bergenin accelerate HIV-1 replication in macrophages and microglia, resulting in cell death only of the infected cell.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Rufinamide and bergenin are not </a:t>
            </a:r>
            <a:r>
              <a:rPr lang="en-US" dirty="0" smtClean="0"/>
              <a:t>cytotoxic in uninfected </a:t>
            </a:r>
            <a:r>
              <a:rPr lang="en-US" dirty="0"/>
              <a:t>cells including </a:t>
            </a:r>
            <a:r>
              <a:rPr lang="en-US" dirty="0" smtClean="0"/>
              <a:t>microglia </a:t>
            </a:r>
            <a:r>
              <a:rPr lang="en-US" dirty="0"/>
              <a:t>and macrophages.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Rufinamide and bergenin </a:t>
            </a:r>
            <a:r>
              <a:rPr lang="en-US" dirty="0" smtClean="0"/>
              <a:t>do not increase </a:t>
            </a:r>
            <a:r>
              <a:rPr lang="en-US" dirty="0"/>
              <a:t>SAMHD1 or pSAMHD1 levels. </a:t>
            </a:r>
            <a:endParaRPr lang="en-US" dirty="0" smtClean="0"/>
          </a:p>
          <a:p>
            <a:pPr lvl="1" algn="just"/>
            <a:r>
              <a:rPr lang="en-US" dirty="0" smtClean="0"/>
              <a:t>Mechanism of HIV-1 replication acceleration is SAMHD1-</a:t>
            </a:r>
            <a:r>
              <a:rPr lang="en-US" i="1" dirty="0" smtClean="0"/>
              <a:t>independent</a:t>
            </a:r>
            <a:r>
              <a:rPr lang="en-US" dirty="0" smtClean="0"/>
              <a:t>. 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Additional studies are warranted to define the exact mechanism of action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Plans are underway to evaluate these two repurposed drugs alone and in combination in animal models prior to studies in humans.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2259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Selective Death Induction of HIV-1 Infected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Myeloid Reservoirs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/>
            </a:r>
            <a:br>
              <a:rPr lang="en-US" sz="2000" i="1" dirty="0"/>
            </a:b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24FEA4-5D2D-BE45-9027-49A718B1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65" y="5060004"/>
            <a:ext cx="1778333" cy="927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304101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Christina Gavegnano, PhD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Center for Drug Discovery 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Department of Pediatrics 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Laboratory of Biochemical Pharmacology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Emory University </a:t>
            </a:r>
            <a:br>
              <a:rPr lang="en-US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7-18 at 2.37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0" t="62994"/>
          <a:stretch/>
        </p:blipFill>
        <p:spPr>
          <a:xfrm>
            <a:off x="7200523" y="3116077"/>
            <a:ext cx="4381876" cy="1390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130302"/>
            <a:ext cx="10691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Emory University </a:t>
            </a:r>
            <a:r>
              <a:rPr lang="en-US" sz="2400" b="1" dirty="0" smtClean="0"/>
              <a:t>School of Medicine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Laboratory of Biochemical Pharmacology</a:t>
            </a:r>
          </a:p>
          <a:p>
            <a:r>
              <a:rPr lang="en-US" sz="2400" dirty="0"/>
              <a:t>Baek Kim, PhD</a:t>
            </a:r>
          </a:p>
          <a:p>
            <a:r>
              <a:rPr lang="en-US" sz="2400" dirty="0"/>
              <a:t>Raymond F. Schinazi, PhD, DSc</a:t>
            </a:r>
          </a:p>
          <a:p>
            <a:r>
              <a:rPr lang="en-US" sz="2400" dirty="0"/>
              <a:t>Caitlin Shepherd, MS</a:t>
            </a:r>
          </a:p>
          <a:p>
            <a:r>
              <a:rPr lang="en-US" sz="2400" dirty="0"/>
              <a:t>Jessica Holler, BS</a:t>
            </a:r>
          </a:p>
          <a:p>
            <a:r>
              <a:rPr lang="en-US" sz="2400" dirty="0"/>
              <a:t>Si’Ana Coggins, 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728" y="4384098"/>
            <a:ext cx="6288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Emory University Center for Drug Discovery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Emory Pilot </a:t>
            </a:r>
            <a:r>
              <a:rPr lang="en-US" dirty="0"/>
              <a:t>award to fund </a:t>
            </a:r>
            <a:r>
              <a:rPr lang="en-US" dirty="0" smtClean="0"/>
              <a:t>this new initiative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NIH </a:t>
            </a:r>
            <a:r>
              <a:rPr lang="en-US" dirty="0"/>
              <a:t>AIR01AI136581 (</a:t>
            </a:r>
            <a:r>
              <a:rPr lang="en-US" dirty="0" smtClean="0"/>
              <a:t>Baek Kim) </a:t>
            </a:r>
            <a:r>
              <a:rPr lang="en-US" dirty="0"/>
              <a:t>and R01AI150451  (</a:t>
            </a:r>
            <a:r>
              <a:rPr lang="en-US" dirty="0" smtClean="0"/>
              <a:t>Baek Kim).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NIH MH11669502 (Raymond Schinazi)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P30AI050409</a:t>
            </a:r>
            <a:r>
              <a:rPr lang="en-US" b="1" i="1" dirty="0"/>
              <a:t> </a:t>
            </a:r>
            <a:r>
              <a:rPr lang="en-US" dirty="0" smtClean="0"/>
              <a:t>Emory University Center for AIDS Research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03" y="1163639"/>
            <a:ext cx="2076497" cy="1841177"/>
          </a:xfrm>
          <a:prstGeom prst="rect">
            <a:avLst/>
          </a:prstGeom>
        </p:spPr>
      </p:pic>
      <p:pic>
        <p:nvPicPr>
          <p:cNvPr id="8" name="Picture 7" descr="Screen Shot 2019-07-18 at 2.3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9" y="3116077"/>
            <a:ext cx="4120011" cy="595157"/>
          </a:xfrm>
          <a:prstGeom prst="rect">
            <a:avLst/>
          </a:prstGeom>
        </p:spPr>
      </p:pic>
      <p:pic>
        <p:nvPicPr>
          <p:cNvPr id="10" name="Picture 9" descr="Screen Shot 2019-07-18 at 2.37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6" y="3606481"/>
            <a:ext cx="4224756" cy="79522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0480" y="20639"/>
            <a:ext cx="1069104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819" y="4767573"/>
            <a:ext cx="1444781" cy="10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7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</a:t>
            </a:r>
            <a:br>
              <a:rPr lang="en-US" dirty="0"/>
            </a:br>
            <a:r>
              <a:rPr lang="en-US" sz="3100" i="1" dirty="0" smtClean="0"/>
              <a:t>In </a:t>
            </a:r>
            <a:r>
              <a:rPr lang="en-US" sz="2700" i="1" dirty="0" smtClean="0"/>
              <a:t>addition to CD4</a:t>
            </a:r>
            <a:r>
              <a:rPr lang="en-US" sz="2700" i="1" baseline="30000" dirty="0" smtClean="0"/>
              <a:t>+</a:t>
            </a:r>
            <a:r>
              <a:rPr lang="en-US" sz="2700" i="1" dirty="0" smtClean="0"/>
              <a:t> T cells, macrophages comprise the HIV reservoir in vivo</a:t>
            </a:r>
            <a:endParaRPr lang="en-US" sz="27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 descr="Screen Shot 2019-07-16 at 2.37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74"/>
          <a:stretch/>
        </p:blipFill>
        <p:spPr>
          <a:xfrm>
            <a:off x="157124" y="1434486"/>
            <a:ext cx="5467337" cy="1754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92664" y="2412941"/>
            <a:ext cx="169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MBio. 2017 Aug 15;8(4).</a:t>
            </a:r>
          </a:p>
        </p:txBody>
      </p:sp>
      <p:pic>
        <p:nvPicPr>
          <p:cNvPr id="12" name="Picture 11" descr="Screen Shot 2019-07-16 at 2.40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>
          <a:xfrm>
            <a:off x="6009523" y="1431472"/>
            <a:ext cx="5456155" cy="18704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83888" y="2751348"/>
            <a:ext cx="337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Proc Natl Acad Sci U S A. 2001 Jan 16;98(2):658-63. </a:t>
            </a:r>
            <a:endParaRPr lang="en-US" sz="1200" dirty="0"/>
          </a:p>
        </p:txBody>
      </p:sp>
      <p:pic>
        <p:nvPicPr>
          <p:cNvPr id="3" name="Picture 2" descr="Screen Shot 2019-07-22 at 1.53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" y="3391821"/>
            <a:ext cx="10126459" cy="10173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856240" y="5267826"/>
            <a:ext cx="8440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00265" y="4844261"/>
            <a:ext cx="458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talk (Session Hide and Seek)  </a:t>
            </a:r>
            <a:endParaRPr lang="en-US" dirty="0"/>
          </a:p>
        </p:txBody>
      </p:sp>
      <p:pic>
        <p:nvPicPr>
          <p:cNvPr id="14" name="Picture 13" descr="IMG_915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49141" b="9028"/>
          <a:stretch/>
        </p:blipFill>
        <p:spPr>
          <a:xfrm rot="5400000">
            <a:off x="1884523" y="3134276"/>
            <a:ext cx="1596387" cy="41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9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are we specifically targeting the myeloid reservoir?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9495" y="3510326"/>
            <a:ext cx="6668829" cy="2181098"/>
            <a:chOff x="274958" y="4234243"/>
            <a:chExt cx="5001622" cy="2181098"/>
          </a:xfrm>
        </p:grpSpPr>
        <p:pic>
          <p:nvPicPr>
            <p:cNvPr id="6" name="Picture 5" descr="Screen Shot 2019-07-16 at 2.26.1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58" y="4234243"/>
              <a:ext cx="5001622" cy="21221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74267" y="6081376"/>
              <a:ext cx="1775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JCI Insight. 2018 Sep 20;3(18).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958" y="4260431"/>
              <a:ext cx="5001622" cy="2154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Screen Shot 2019-07-16 at 2.3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42" y="2569920"/>
            <a:ext cx="4992893" cy="16861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9495" y="2829176"/>
            <a:ext cx="485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Goal = Eliminate HIV in the CNS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615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A1C444-A87D-5D4A-9F99-7A26A490C4BF}"/>
              </a:ext>
            </a:extLst>
          </p:cNvPr>
          <p:cNvSpPr txBox="1"/>
          <p:nvPr/>
        </p:nvSpPr>
        <p:spPr>
          <a:xfrm>
            <a:off x="645135" y="523210"/>
            <a:ext cx="109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 know that rapid HIV-1 replication results in cell death in CD4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T cells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35D0CB-12CF-3842-AF4D-D6D53AD243E6}"/>
              </a:ext>
            </a:extLst>
          </p:cNvPr>
          <p:cNvSpPr txBox="1"/>
          <p:nvPr/>
        </p:nvSpPr>
        <p:spPr>
          <a:xfrm>
            <a:off x="3950963" y="1461268"/>
            <a:ext cx="34101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Activated CD4</a:t>
            </a:r>
            <a:r>
              <a:rPr lang="en-US" sz="2800" b="1" baseline="30000" dirty="0" smtClean="0"/>
              <a:t>+ </a:t>
            </a:r>
            <a:r>
              <a:rPr lang="en-US" sz="2800" b="1" dirty="0" smtClean="0"/>
              <a:t>T Cells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Dividing cells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High abundant dNTPs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BC20490B-5DD0-4F44-BF1B-127DC821470C}"/>
              </a:ext>
            </a:extLst>
          </p:cNvPr>
          <p:cNvCxnSpPr>
            <a:cxnSpLocks/>
          </p:cNvCxnSpPr>
          <p:nvPr/>
        </p:nvCxnSpPr>
        <p:spPr>
          <a:xfrm>
            <a:off x="5718169" y="3708036"/>
            <a:ext cx="0" cy="538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218316F-B764-784F-A1AC-896DB57B4A03}"/>
              </a:ext>
            </a:extLst>
          </p:cNvPr>
          <p:cNvSpPr txBox="1"/>
          <p:nvPr/>
        </p:nvSpPr>
        <p:spPr>
          <a:xfrm>
            <a:off x="3246818" y="4397009"/>
            <a:ext cx="494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dNTP pools = </a:t>
            </a:r>
          </a:p>
          <a:p>
            <a:pPr algn="ctr"/>
            <a:r>
              <a:rPr lang="en-US" sz="2400" dirty="0"/>
              <a:t>Rapid HIV-1 replication</a:t>
            </a:r>
          </a:p>
          <a:p>
            <a:pPr algn="ctr"/>
            <a:r>
              <a:rPr lang="en-US" sz="2400" dirty="0"/>
              <a:t>and cell death</a:t>
            </a:r>
          </a:p>
        </p:txBody>
      </p:sp>
      <p:sp>
        <p:nvSpPr>
          <p:cNvPr id="66" name="Slide Number Placeholder 1">
            <a:extLst>
              <a:ext uri="{FF2B5EF4-FFF2-40B4-BE49-F238E27FC236}">
                <a16:creationId xmlns:a16="http://schemas.microsoft.com/office/drawing/2014/main" xmlns="" id="{56CA820D-6ABD-D743-B1CA-0750887DC8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7000" y="6271363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0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43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primary human macrophages, HIV-1 replication kinetics are different than CD4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 cells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8BAC6B-631A-8F4D-884D-08AB9259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8786"/>
            <a:ext cx="7273056" cy="3622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644CFA-5023-E744-9A24-10DE4C8EBCEB}"/>
              </a:ext>
            </a:extLst>
          </p:cNvPr>
          <p:cNvSpPr txBox="1"/>
          <p:nvPr/>
        </p:nvSpPr>
        <p:spPr>
          <a:xfrm>
            <a:off x="-321620" y="5126266"/>
            <a:ext cx="494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dNTP pools = </a:t>
            </a:r>
          </a:p>
          <a:p>
            <a:pPr algn="ctr"/>
            <a:r>
              <a:rPr lang="en-US" sz="2000" dirty="0"/>
              <a:t>Slow HIV-1 replication</a:t>
            </a:r>
          </a:p>
          <a:p>
            <a:pPr algn="ctr"/>
            <a:r>
              <a:rPr lang="en-US" sz="2000" dirty="0" smtClean="0"/>
              <a:t>And </a:t>
            </a:r>
            <a:r>
              <a:rPr lang="en-US" sz="2000" dirty="0"/>
              <a:t>l</a:t>
            </a:r>
            <a:r>
              <a:rPr lang="en-US" sz="2000" dirty="0" smtClean="0"/>
              <a:t>ittle </a:t>
            </a:r>
            <a:r>
              <a:rPr lang="en-US" sz="2000" dirty="0"/>
              <a:t>cell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AB6A73-820A-AC42-870B-0C8A36CC35B9}"/>
              </a:ext>
            </a:extLst>
          </p:cNvPr>
          <p:cNvSpPr txBox="1"/>
          <p:nvPr/>
        </p:nvSpPr>
        <p:spPr>
          <a:xfrm>
            <a:off x="3650630" y="5000967"/>
            <a:ext cx="494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High dNTP pools =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Rapid virus replication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and cell death???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8155" y="1324431"/>
            <a:ext cx="3868503" cy="46318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2768" y="1715746"/>
            <a:ext cx="13560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Human </a:t>
            </a:r>
          </a:p>
          <a:p>
            <a:pPr algn="ctr"/>
            <a:r>
              <a:rPr lang="en-US" dirty="0" smtClean="0"/>
              <a:t>macrophage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43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primary human macrophages, HIV-1 replication kinetics are different than CD4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 cells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8BAC6B-631A-8F4D-884D-08AB9259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65886"/>
            <a:ext cx="7273056" cy="3622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644CFA-5023-E744-9A24-10DE4C8EBCEB}"/>
              </a:ext>
            </a:extLst>
          </p:cNvPr>
          <p:cNvSpPr txBox="1"/>
          <p:nvPr/>
        </p:nvSpPr>
        <p:spPr>
          <a:xfrm>
            <a:off x="-321620" y="4824709"/>
            <a:ext cx="494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dNTP pools = </a:t>
            </a:r>
          </a:p>
          <a:p>
            <a:pPr algn="ctr"/>
            <a:r>
              <a:rPr lang="en-US" sz="2000" dirty="0"/>
              <a:t>Slow HIV-1 replication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nd </a:t>
            </a:r>
            <a:r>
              <a:rPr lang="en-US" sz="2000" dirty="0"/>
              <a:t>Little cell death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AB6A73-820A-AC42-870B-0C8A36CC35B9}"/>
              </a:ext>
            </a:extLst>
          </p:cNvPr>
          <p:cNvSpPr txBox="1"/>
          <p:nvPr/>
        </p:nvSpPr>
        <p:spPr>
          <a:xfrm>
            <a:off x="3650630" y="4759835"/>
            <a:ext cx="494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High dNTP pools =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Rapid virus replication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and cell death???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7338" y="2749607"/>
            <a:ext cx="3794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Question: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Does accelerated viral replication in macrophages result in cell death?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2768" y="1372846"/>
            <a:ext cx="13560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Human </a:t>
            </a:r>
          </a:p>
          <a:p>
            <a:pPr algn="ctr"/>
            <a:r>
              <a:rPr lang="en-US" dirty="0" smtClean="0"/>
              <a:t>macrophage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38174" y="5709451"/>
            <a:ext cx="4453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Ryoo</a:t>
            </a:r>
            <a:r>
              <a:rPr lang="en-US" sz="1400" dirty="0" smtClean="0"/>
              <a:t>, Kim and </a:t>
            </a:r>
            <a:r>
              <a:rPr lang="en-US" sz="1400" dirty="0" err="1" smtClean="0"/>
              <a:t>Ahn</a:t>
            </a:r>
            <a:r>
              <a:rPr lang="en-US" sz="1400" dirty="0" smtClean="0"/>
              <a:t> et al, </a:t>
            </a:r>
            <a:r>
              <a:rPr lang="en-US" sz="1400" dirty="0"/>
              <a:t>Nat Med. 2014 Aug;20(8):936-41.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042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Macintosh HD:Users:Christina_Personal:Desktop:Screen Shot 2019-05-30 at 9.39.26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73" y="1028700"/>
            <a:ext cx="9328527" cy="509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SIV and HIV-2, but not HIV-1, confer rapid cell death in infected macrophages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52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91090"/>
            <a:ext cx="11089127" cy="314170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7000" dirty="0" smtClean="0"/>
              <a:t>Identify </a:t>
            </a:r>
            <a:r>
              <a:rPr lang="en-US" sz="7000" i="1" dirty="0" smtClean="0"/>
              <a:t>repurposed</a:t>
            </a:r>
            <a:r>
              <a:rPr lang="en-US" sz="7000" dirty="0" smtClean="0"/>
              <a:t> FDA approved agents that can accelerate HIV-1 replication in primary human macrophages, resulting in cell death of ONLY infected macrophages. </a:t>
            </a:r>
          </a:p>
          <a:p>
            <a:pPr algn="just"/>
            <a:endParaRPr lang="en-US" sz="7000" dirty="0"/>
          </a:p>
          <a:p>
            <a:pPr algn="just"/>
            <a:r>
              <a:rPr lang="en-US" sz="7000" dirty="0" smtClean="0"/>
              <a:t>Discover agents that can be used to specifically target HIV in the brain/CNS.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7E28EF-655E-564A-957D-C17BC9D451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15292</TotalTime>
  <Words>995</Words>
  <Application>Microsoft Macintosh PowerPoint</Application>
  <PresentationFormat>Custom</PresentationFormat>
  <Paragraphs>187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AIDS 2016_Template</vt:lpstr>
      <vt:lpstr>PowerPoint Presentation</vt:lpstr>
      <vt:lpstr>Selective Death Induction of HIV-1 Infected  Myeloid Reservoirs   </vt:lpstr>
      <vt:lpstr>Background:  In addition to CD4+ T cells, macrophages comprise the HIV reservoir in vivo</vt:lpstr>
      <vt:lpstr>Why are we specifically targeting the myeloid reservoir? </vt:lpstr>
      <vt:lpstr>PowerPoint Presentation</vt:lpstr>
      <vt:lpstr>In primary human macrophages, HIV-1 replication kinetics are different than CD4+ T cells</vt:lpstr>
      <vt:lpstr>In primary human macrophages, HIV-1 replication kinetics are different than CD4+ T cells</vt:lpstr>
      <vt:lpstr>SIV and HIV-2, but not HIV-1, confer rapid cell death in infected macrophages </vt:lpstr>
      <vt:lpstr>Goal</vt:lpstr>
      <vt:lpstr>First Line Screen in 96 well plates seeded with primary human macrophages</vt:lpstr>
      <vt:lpstr>Project Logistics:  High Throughput Screen of ~ 2,700 library (FDA approved, EU approved or Phase 3 agents)</vt:lpstr>
      <vt:lpstr>Discovery Funnel Towards  High Specificity Agents</vt:lpstr>
      <vt:lpstr>Candidate agents that selectively kill only HIV-infected macrophages</vt:lpstr>
      <vt:lpstr>Additional Mechanistic &amp; Drug Specificity Studies on Novel Agents</vt:lpstr>
      <vt:lpstr>Rufinamide and Bergenin accelerate HIV-1 replication in primary human macrophages in env- vector system (green = acceleration)</vt:lpstr>
      <vt:lpstr>Rufinamide and Bergenin selectively kill ONLY HIV-1 infected primary human macrophages and microglia using a live virus system (wild-type 89.6)</vt:lpstr>
      <vt:lpstr>Mechanism of HIV-1 replication acceleration is independent of SAMHD1/pSAMHD1</vt:lpstr>
      <vt:lpstr>Rufinamide and bergenin are not toxic in different uninfected cells</vt:lpstr>
      <vt:lpstr>Conclusions </vt:lpstr>
      <vt:lpstr>Acknowledgements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 Entwistle</dc:creator>
  <cp:keywords/>
  <dc:description/>
  <cp:lastModifiedBy>Christina Gavegnano</cp:lastModifiedBy>
  <cp:revision>70</cp:revision>
  <cp:lastPrinted>2017-01-16T15:31:13Z</cp:lastPrinted>
  <dcterms:created xsi:type="dcterms:W3CDTF">2017-01-13T09:09:35Z</dcterms:created>
  <dcterms:modified xsi:type="dcterms:W3CDTF">2019-07-23T20:51:20Z</dcterms:modified>
  <cp:category/>
</cp:coreProperties>
</file>